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715000" type="screen16x10"/>
  <p:notesSz cx="6858000" cy="9144000"/>
  <p:embeddedFontLst>
    <p:embeddedFont>
      <p:font typeface="Avenir" panose="02000503020000020003" pitchFamily="2" charset="0"/>
      <p:regular r:id="rId44"/>
      <p:italic r:id="rId45"/>
    </p:embeddedFont>
    <p:embeddedFont>
      <p:font typeface="Calibri" panose="020F0502020204030204" pitchFamily="34" charset="0"/>
      <p:regular r:id="rId46"/>
      <p:bold r:id="rId47"/>
      <p:italic r:id="rId48"/>
      <p:boldItalic r:id="rId49"/>
    </p:embeddedFont>
    <p:embeddedFont>
      <p:font typeface="Gill Sans" panose="020B0502020104020203" pitchFamily="34" charset="-79"/>
      <p:regular r:id="rId50"/>
      <p:bold r:id="rId51"/>
    </p:embeddedFont>
    <p:embeddedFont>
      <p:font typeface="Helvetica Neue" panose="02000503000000020004"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Condensed"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40" d="100"/>
          <a:sy n="140"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24da36522_2_42: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924da36522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While quantitative and computational methods are essential for modern biological research, are they being used well?  In particular: how reproducible are these analyses?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24da36522_2_27: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24da36522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While quantitative and computational methods are essential for modern biological research, are they being used well?  In particular: how reproducible are these analyses?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27db7d37c_0_105: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27db7d37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Enter the Reproducibility Project: Cancer Biology, a project that attempted to independently replicate 50 “high-impact” </a:t>
            </a:r>
            <a:endParaRPr/>
          </a:p>
          <a:p>
            <a:pPr marL="0" lvl="0" indent="0" algn="l" rtl="0">
              <a:spcBef>
                <a:spcPts val="0"/>
              </a:spcBef>
              <a:spcAft>
                <a:spcPts val="0"/>
              </a:spcAft>
              <a:buNone/>
            </a:pPr>
            <a:r>
              <a:rPr lang="en"/>
              <a:t>cancer studies from 2010-2012.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27db7d37c_0_11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27db7d37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a quarter of the papers provided sufficient details about the software used.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27db7d37c_0_117: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27db7d37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great difficulty to identify details forced the project to scale back from 50 to just 18.</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27db7d37c_0_128: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27db7d37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24da36522_2_57: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24da36522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27db7d37c_0_299: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27db7d37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27db7d37c_0_309: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27db7d37c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24da36522_2_102: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24da36522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914f500670_0_2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914f5006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1</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27db7d37c_0_32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27db7d37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27db7d37c_0_203: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27db7d37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14f500670_0_88: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14f50067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2b3edf728_0_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2b3edf7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14f500670_0_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14f50067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14f500670_0_24: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14f50067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1</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92e6ada327_0_6: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92e6ada32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27db7d37c_0_409: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27db7d37c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27db7d37c_0_402: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27db7d37c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27db7d37c_0_416: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927db7d37c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27db7d37c_0_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27db7d3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2e6ada327_0_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2e6ada3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27db7d37c_0_42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927db7d37c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27db7d37c_0_432: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927db7d37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14f500670_0_28: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14f50067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1</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27db7d37c_1_94: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27db7d37c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27db7d37c_0_442: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927db7d37c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2e6ada327_0_13: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2e6ada3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27db7d37c_1_7: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927db7d37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27db7d37c_1_89: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927db7d37c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927db7d37c_0_451: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927db7d37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9143a05468_0_15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9143a0546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9143a05468_0_156: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9143a0546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ae5f7dea0_0_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ae5f7de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to all the people that helped!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24da36522_2_15: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24da3652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143a05468_2_0: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143a0546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14f500670_0_84: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14f500670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27db7d37c_0_6: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27db7d37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pipeline inspired by Leek and Peng, Nature 2015.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24da36522_2_47:notes"/>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24da36522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While quantitative and computational methods are essential for modern biological research, are they being used well?  In particular: how reproducible are these analyses?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27306"/>
            <a:ext cx="8520600" cy="2280600"/>
          </a:xfrm>
          <a:prstGeom prst="rect">
            <a:avLst/>
          </a:prstGeom>
        </p:spPr>
        <p:txBody>
          <a:bodyPr spcFirstLastPara="1" wrap="square" lIns="94825" tIns="94825" rIns="94825" bIns="948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1" name="Google Shape;11;p2"/>
          <p:cNvSpPr txBox="1">
            <a:spLocks noGrp="1"/>
          </p:cNvSpPr>
          <p:nvPr>
            <p:ph type="subTitle" idx="1"/>
          </p:nvPr>
        </p:nvSpPr>
        <p:spPr>
          <a:xfrm>
            <a:off x="311700" y="3233694"/>
            <a:ext cx="8520600" cy="880800"/>
          </a:xfrm>
          <a:prstGeom prst="rect">
            <a:avLst/>
          </a:prstGeom>
        </p:spPr>
        <p:txBody>
          <a:bodyPr spcFirstLastPara="1" wrap="square" lIns="94825" tIns="94825" rIns="94825" bIns="94825" anchor="t" anchorCtr="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a:endParaRPr/>
          </a:p>
        </p:txBody>
      </p:sp>
      <p:sp>
        <p:nvSpPr>
          <p:cNvPr id="12" name="Google Shape;12;p2"/>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3" name="Google Shape;13;p2"/>
          <p:cNvCxnSpPr/>
          <p:nvPr/>
        </p:nvCxnSpPr>
        <p:spPr>
          <a:xfrm rot="10800000" flipH="1">
            <a:off x="311700" y="3148994"/>
            <a:ext cx="4132800" cy="11700"/>
          </a:xfrm>
          <a:prstGeom prst="straightConnector1">
            <a:avLst/>
          </a:prstGeom>
          <a:noFill/>
          <a:ln w="28575" cap="flat" cmpd="sng">
            <a:solidFill>
              <a:schemeClr val="dk2"/>
            </a:solidFill>
            <a:prstDash val="solid"/>
            <a:round/>
            <a:headEnd type="none" w="med" len="med"/>
            <a:tailEnd type="none" w="med" len="med"/>
          </a:ln>
        </p:spPr>
      </p:cxnSp>
      <p:cxnSp>
        <p:nvCxnSpPr>
          <p:cNvPr id="14" name="Google Shape;14;p2"/>
          <p:cNvCxnSpPr/>
          <p:nvPr/>
        </p:nvCxnSpPr>
        <p:spPr>
          <a:xfrm rot="10800000" flipH="1">
            <a:off x="4699500" y="3148994"/>
            <a:ext cx="4132800" cy="11700"/>
          </a:xfrm>
          <a:prstGeom prst="straightConnector1">
            <a:avLst/>
          </a:prstGeom>
          <a:noFill/>
          <a:ln w="28575" cap="flat" cmpd="sng">
            <a:solidFill>
              <a:schemeClr val="dk2"/>
            </a:solidFill>
            <a:prstDash val="solid"/>
            <a:round/>
            <a:headEnd type="none" w="med" len="med"/>
            <a:tailEnd type="none" w="med" len="med"/>
          </a:ln>
        </p:spPr>
      </p:cxnSp>
      <p:sp>
        <p:nvSpPr>
          <p:cNvPr id="15" name="Google Shape;15;p2"/>
          <p:cNvSpPr/>
          <p:nvPr/>
        </p:nvSpPr>
        <p:spPr>
          <a:xfrm>
            <a:off x="4469550" y="3053750"/>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311700" y="1229028"/>
            <a:ext cx="8520600" cy="2181600"/>
          </a:xfrm>
          <a:prstGeom prst="rect">
            <a:avLst/>
          </a:prstGeom>
        </p:spPr>
        <p:txBody>
          <a:bodyPr spcFirstLastPara="1" wrap="square" lIns="94825" tIns="94825" rIns="94825" bIns="94825" anchor="b" anchorCtr="0">
            <a:noAutofit/>
          </a:bodyPr>
          <a:lstStyle>
            <a:lvl1pPr lvl="0" algn="ctr">
              <a:spcBef>
                <a:spcPts val="0"/>
              </a:spcBef>
              <a:spcAft>
                <a:spcPts val="0"/>
              </a:spcAft>
              <a:buSzPts val="12400"/>
              <a:buNone/>
              <a:defRPr sz="12400"/>
            </a:lvl1pPr>
            <a:lvl2pPr lvl="1" algn="ctr">
              <a:spcBef>
                <a:spcPts val="0"/>
              </a:spcBef>
              <a:spcAft>
                <a:spcPts val="0"/>
              </a:spcAft>
              <a:buSzPts val="12400"/>
              <a:buNone/>
              <a:defRPr sz="12400"/>
            </a:lvl2pPr>
            <a:lvl3pPr lvl="2" algn="ctr">
              <a:spcBef>
                <a:spcPts val="0"/>
              </a:spcBef>
              <a:spcAft>
                <a:spcPts val="0"/>
              </a:spcAft>
              <a:buSzPts val="12400"/>
              <a:buNone/>
              <a:defRPr sz="12400"/>
            </a:lvl3pPr>
            <a:lvl4pPr lvl="3" algn="ctr">
              <a:spcBef>
                <a:spcPts val="0"/>
              </a:spcBef>
              <a:spcAft>
                <a:spcPts val="0"/>
              </a:spcAft>
              <a:buSzPts val="12400"/>
              <a:buNone/>
              <a:defRPr sz="12400"/>
            </a:lvl4pPr>
            <a:lvl5pPr lvl="4" algn="ctr">
              <a:spcBef>
                <a:spcPts val="0"/>
              </a:spcBef>
              <a:spcAft>
                <a:spcPts val="0"/>
              </a:spcAft>
              <a:buSzPts val="12400"/>
              <a:buNone/>
              <a:defRPr sz="12400"/>
            </a:lvl5pPr>
            <a:lvl6pPr lvl="5" algn="ctr">
              <a:spcBef>
                <a:spcPts val="0"/>
              </a:spcBef>
              <a:spcAft>
                <a:spcPts val="0"/>
              </a:spcAft>
              <a:buSzPts val="12400"/>
              <a:buNone/>
              <a:defRPr sz="12400"/>
            </a:lvl6pPr>
            <a:lvl7pPr lvl="6" algn="ctr">
              <a:spcBef>
                <a:spcPts val="0"/>
              </a:spcBef>
              <a:spcAft>
                <a:spcPts val="0"/>
              </a:spcAft>
              <a:buSzPts val="12400"/>
              <a:buNone/>
              <a:defRPr sz="12400"/>
            </a:lvl7pPr>
            <a:lvl8pPr lvl="7" algn="ctr">
              <a:spcBef>
                <a:spcPts val="0"/>
              </a:spcBef>
              <a:spcAft>
                <a:spcPts val="0"/>
              </a:spcAft>
              <a:buSzPts val="12400"/>
              <a:buNone/>
              <a:defRPr sz="12400"/>
            </a:lvl8pPr>
            <a:lvl9pPr lvl="8" algn="ctr">
              <a:spcBef>
                <a:spcPts val="0"/>
              </a:spcBef>
              <a:spcAft>
                <a:spcPts val="0"/>
              </a:spcAft>
              <a:buSzPts val="12400"/>
              <a:buNone/>
              <a:defRPr sz="12400"/>
            </a:lvl9pPr>
          </a:lstStyle>
          <a:p>
            <a:r>
              <a:t>xx%</a:t>
            </a:r>
          </a:p>
        </p:txBody>
      </p:sp>
      <p:sp>
        <p:nvSpPr>
          <p:cNvPr id="71" name="Google Shape;71;p11"/>
          <p:cNvSpPr txBox="1">
            <a:spLocks noGrp="1"/>
          </p:cNvSpPr>
          <p:nvPr>
            <p:ph type="body" idx="1"/>
          </p:nvPr>
        </p:nvSpPr>
        <p:spPr>
          <a:xfrm>
            <a:off x="311700" y="3502472"/>
            <a:ext cx="8520600" cy="1445400"/>
          </a:xfrm>
          <a:prstGeom prst="rect">
            <a:avLst/>
          </a:prstGeom>
        </p:spPr>
        <p:txBody>
          <a:bodyPr spcFirstLastPara="1" wrap="square" lIns="94825" tIns="94825" rIns="94825" bIns="94825" anchor="t" anchorCtr="0">
            <a:noAutofit/>
          </a:bodyPr>
          <a:lstStyle>
            <a:lvl1pPr marL="457200" lvl="0" indent="-349250" algn="ctr">
              <a:spcBef>
                <a:spcPts val="0"/>
              </a:spcBef>
              <a:spcAft>
                <a:spcPts val="0"/>
              </a:spcAft>
              <a:buSzPts val="1900"/>
              <a:buChar char="●"/>
              <a:defRPr/>
            </a:lvl1pPr>
            <a:lvl2pPr marL="914400" lvl="1" indent="-317500" algn="ctr">
              <a:spcBef>
                <a:spcPts val="1700"/>
              </a:spcBef>
              <a:spcAft>
                <a:spcPts val="0"/>
              </a:spcAft>
              <a:buSzPts val="1400"/>
              <a:buChar char="○"/>
              <a:defRPr/>
            </a:lvl2pPr>
            <a:lvl3pPr marL="1371600" lvl="2" indent="-317500" algn="ctr">
              <a:spcBef>
                <a:spcPts val="1700"/>
              </a:spcBef>
              <a:spcAft>
                <a:spcPts val="0"/>
              </a:spcAft>
              <a:buSzPts val="1400"/>
              <a:buChar char="■"/>
              <a:defRPr/>
            </a:lvl3pPr>
            <a:lvl4pPr marL="1828800" lvl="3" indent="-317500" algn="ctr">
              <a:spcBef>
                <a:spcPts val="1700"/>
              </a:spcBef>
              <a:spcAft>
                <a:spcPts val="0"/>
              </a:spcAft>
              <a:buSzPts val="1400"/>
              <a:buChar char="●"/>
              <a:defRPr/>
            </a:lvl4pPr>
            <a:lvl5pPr marL="2286000" lvl="4" indent="-317500" algn="ctr">
              <a:spcBef>
                <a:spcPts val="1700"/>
              </a:spcBef>
              <a:spcAft>
                <a:spcPts val="0"/>
              </a:spcAft>
              <a:buSzPts val="1400"/>
              <a:buChar char="○"/>
              <a:defRPr/>
            </a:lvl5pPr>
            <a:lvl6pPr marL="2743200" lvl="5" indent="-317500" algn="ctr">
              <a:spcBef>
                <a:spcPts val="1700"/>
              </a:spcBef>
              <a:spcAft>
                <a:spcPts val="0"/>
              </a:spcAft>
              <a:buSzPts val="1400"/>
              <a:buChar char="■"/>
              <a:defRPr/>
            </a:lvl6pPr>
            <a:lvl7pPr marL="3200400" lvl="6" indent="-317500" algn="ctr">
              <a:spcBef>
                <a:spcPts val="1700"/>
              </a:spcBef>
              <a:spcAft>
                <a:spcPts val="0"/>
              </a:spcAft>
              <a:buSzPts val="1400"/>
              <a:buChar char="●"/>
              <a:defRPr/>
            </a:lvl7pPr>
            <a:lvl8pPr marL="3657600" lvl="7" indent="-317500" algn="ctr">
              <a:spcBef>
                <a:spcPts val="1700"/>
              </a:spcBef>
              <a:spcAft>
                <a:spcPts val="0"/>
              </a:spcAft>
              <a:buSzPts val="1400"/>
              <a:buChar char="○"/>
              <a:defRPr/>
            </a:lvl8pPr>
            <a:lvl9pPr marL="4114800" lvl="8" indent="-317500" algn="ctr">
              <a:spcBef>
                <a:spcPts val="1700"/>
              </a:spcBef>
              <a:spcAft>
                <a:spcPts val="1700"/>
              </a:spcAft>
              <a:buSzPts val="1400"/>
              <a:buChar char="■"/>
              <a:defRPr/>
            </a:lvl9pPr>
          </a:lstStyle>
          <a:p>
            <a:endParaRPr/>
          </a:p>
        </p:txBody>
      </p:sp>
      <p:sp>
        <p:nvSpPr>
          <p:cNvPr id="72" name="Google Shape;72;p11"/>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389833"/>
            <a:ext cx="8520600" cy="935400"/>
          </a:xfrm>
          <a:prstGeom prst="rect">
            <a:avLst/>
          </a:prstGeom>
        </p:spPr>
        <p:txBody>
          <a:bodyPr spcFirstLastPara="1" wrap="square" lIns="94825" tIns="94825" rIns="94825" bIns="948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18" name="Google Shape;18;p3"/>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9" name="Google Shape;19;p3"/>
          <p:cNvGrpSpPr/>
          <p:nvPr/>
        </p:nvGrpSpPr>
        <p:grpSpPr>
          <a:xfrm>
            <a:off x="4047875" y="3325131"/>
            <a:ext cx="1048250" cy="197998"/>
            <a:chOff x="4089900" y="3205575"/>
            <a:chExt cx="1048250" cy="178200"/>
          </a:xfrm>
        </p:grpSpPr>
        <p:sp>
          <p:nvSpPr>
            <p:cNvPr id="20" name="Google Shape;20;p3"/>
            <p:cNvSpPr/>
            <p:nvPr/>
          </p:nvSpPr>
          <p:spPr>
            <a:xfrm>
              <a:off x="4531375" y="3205575"/>
              <a:ext cx="165300" cy="1782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rot="10800000" flipH="1">
              <a:off x="4743050" y="3291225"/>
              <a:ext cx="395100" cy="6900"/>
            </a:xfrm>
            <a:prstGeom prst="straightConnector1">
              <a:avLst/>
            </a:prstGeom>
            <a:noFill/>
            <a:ln w="28575" cap="flat" cmpd="sng">
              <a:solidFill>
                <a:schemeClr val="dk2"/>
              </a:solidFill>
              <a:prstDash val="solid"/>
              <a:round/>
              <a:headEnd type="none" w="med" len="med"/>
              <a:tailEnd type="none" w="med" len="med"/>
            </a:ln>
          </p:spPr>
        </p:cxnSp>
        <p:cxnSp>
          <p:nvCxnSpPr>
            <p:cNvPr id="22" name="Google Shape;22;p3"/>
            <p:cNvCxnSpPr/>
            <p:nvPr/>
          </p:nvCxnSpPr>
          <p:spPr>
            <a:xfrm rot="10800000" flipH="1">
              <a:off x="4089900" y="3291225"/>
              <a:ext cx="395100" cy="6900"/>
            </a:xfrm>
            <a:prstGeom prst="straightConnector1">
              <a:avLst/>
            </a:prstGeom>
            <a:noFill/>
            <a:ln w="28575" cap="flat" cmpd="sng">
              <a:solidFill>
                <a:schemeClr val="dk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25" name="Google Shape;25;p4"/>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lvl1pPr marL="457200" lvl="0" indent="-349250">
              <a:spcBef>
                <a:spcPts val="0"/>
              </a:spcBef>
              <a:spcAft>
                <a:spcPts val="0"/>
              </a:spcAft>
              <a:buSzPts val="1900"/>
              <a:buChar char="●"/>
              <a:defRPr/>
            </a:lvl1pPr>
            <a:lvl2pPr marL="914400" lvl="1" indent="-317500">
              <a:spcBef>
                <a:spcPts val="1700"/>
              </a:spcBef>
              <a:spcAft>
                <a:spcPts val="0"/>
              </a:spcAft>
              <a:buSzPts val="1400"/>
              <a:buChar char="○"/>
              <a:defRPr/>
            </a:lvl2pPr>
            <a:lvl3pPr marL="1371600" lvl="2" indent="-317500">
              <a:spcBef>
                <a:spcPts val="1700"/>
              </a:spcBef>
              <a:spcAft>
                <a:spcPts val="0"/>
              </a:spcAft>
              <a:buSzPts val="1400"/>
              <a:buChar char="■"/>
              <a:defRPr/>
            </a:lvl3pPr>
            <a:lvl4pPr marL="1828800" lvl="3" indent="-317500">
              <a:spcBef>
                <a:spcPts val="1700"/>
              </a:spcBef>
              <a:spcAft>
                <a:spcPts val="0"/>
              </a:spcAft>
              <a:buSzPts val="1400"/>
              <a:buChar char="●"/>
              <a:defRPr/>
            </a:lvl4pPr>
            <a:lvl5pPr marL="2286000" lvl="4" indent="-317500">
              <a:spcBef>
                <a:spcPts val="1700"/>
              </a:spcBef>
              <a:spcAft>
                <a:spcPts val="0"/>
              </a:spcAft>
              <a:buSzPts val="1400"/>
              <a:buChar char="○"/>
              <a:defRPr/>
            </a:lvl5pPr>
            <a:lvl6pPr marL="2743200" lvl="5" indent="-317500">
              <a:spcBef>
                <a:spcPts val="1700"/>
              </a:spcBef>
              <a:spcAft>
                <a:spcPts val="0"/>
              </a:spcAft>
              <a:buSzPts val="1400"/>
              <a:buChar char="■"/>
              <a:defRPr/>
            </a:lvl6pPr>
            <a:lvl7pPr marL="3200400" lvl="6" indent="-317500">
              <a:spcBef>
                <a:spcPts val="1700"/>
              </a:spcBef>
              <a:spcAft>
                <a:spcPts val="0"/>
              </a:spcAft>
              <a:buSzPts val="1400"/>
              <a:buChar char="●"/>
              <a:defRPr/>
            </a:lvl7pPr>
            <a:lvl8pPr marL="3657600" lvl="7" indent="-317500">
              <a:spcBef>
                <a:spcPts val="1700"/>
              </a:spcBef>
              <a:spcAft>
                <a:spcPts val="0"/>
              </a:spcAft>
              <a:buSzPts val="1400"/>
              <a:buChar char="○"/>
              <a:defRPr/>
            </a:lvl8pPr>
            <a:lvl9pPr marL="4114800" lvl="8" indent="-317500">
              <a:spcBef>
                <a:spcPts val="1700"/>
              </a:spcBef>
              <a:spcAft>
                <a:spcPts val="1700"/>
              </a:spcAft>
              <a:buSzPts val="1400"/>
              <a:buChar char="■"/>
              <a:defRPr/>
            </a:lvl9pPr>
          </a:lstStyle>
          <a:p>
            <a:endParaRPr/>
          </a:p>
        </p:txBody>
      </p:sp>
      <p:sp>
        <p:nvSpPr>
          <p:cNvPr id="26" name="Google Shape;26;p4"/>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7" name="Google Shape;27;p4"/>
          <p:cNvCxnSpPr/>
          <p:nvPr/>
        </p:nvCxnSpPr>
        <p:spPr>
          <a:xfrm rot="10800000" flipH="1">
            <a:off x="311700" y="718050"/>
            <a:ext cx="4132800" cy="11700"/>
          </a:xfrm>
          <a:prstGeom prst="straightConnector1">
            <a:avLst/>
          </a:prstGeom>
          <a:noFill/>
          <a:ln w="28575" cap="flat" cmpd="sng">
            <a:solidFill>
              <a:schemeClr val="dk2"/>
            </a:solidFill>
            <a:prstDash val="solid"/>
            <a:round/>
            <a:headEnd type="none" w="med" len="med"/>
            <a:tailEnd type="none" w="med" len="med"/>
          </a:ln>
        </p:spPr>
      </p:cxnSp>
      <p:cxnSp>
        <p:nvCxnSpPr>
          <p:cNvPr id="28" name="Google Shape;28;p4"/>
          <p:cNvCxnSpPr/>
          <p:nvPr/>
        </p:nvCxnSpPr>
        <p:spPr>
          <a:xfrm rot="10800000" flipH="1">
            <a:off x="4699500" y="718050"/>
            <a:ext cx="4132800" cy="11700"/>
          </a:xfrm>
          <a:prstGeom prst="straightConnector1">
            <a:avLst/>
          </a:prstGeom>
          <a:noFill/>
          <a:ln w="28575" cap="flat" cmpd="sng">
            <a:solidFill>
              <a:schemeClr val="dk2"/>
            </a:solidFill>
            <a:prstDash val="solid"/>
            <a:round/>
            <a:headEnd type="none" w="med" len="med"/>
            <a:tailEnd type="none" w="med" len="med"/>
          </a:ln>
        </p:spPr>
      </p:cxnSp>
      <p:sp>
        <p:nvSpPr>
          <p:cNvPr id="29" name="Google Shape;29;p4"/>
          <p:cNvSpPr/>
          <p:nvPr/>
        </p:nvSpPr>
        <p:spPr>
          <a:xfrm>
            <a:off x="4469550" y="622806"/>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32" name="Google Shape;32;p5"/>
          <p:cNvSpPr txBox="1">
            <a:spLocks noGrp="1"/>
          </p:cNvSpPr>
          <p:nvPr>
            <p:ph type="body" idx="1"/>
          </p:nvPr>
        </p:nvSpPr>
        <p:spPr>
          <a:xfrm>
            <a:off x="311700" y="857194"/>
            <a:ext cx="3999900" cy="3795900"/>
          </a:xfrm>
          <a:prstGeom prst="rect">
            <a:avLst/>
          </a:prstGeom>
        </p:spPr>
        <p:txBody>
          <a:bodyPr spcFirstLastPara="1" wrap="square" lIns="94825" tIns="94825" rIns="94825" bIns="94825" anchor="t" anchorCtr="0">
            <a:noAutofit/>
          </a:bodyPr>
          <a:lstStyle>
            <a:lvl1pPr marL="457200" lvl="0" indent="-317500">
              <a:spcBef>
                <a:spcPts val="0"/>
              </a:spcBef>
              <a:spcAft>
                <a:spcPts val="0"/>
              </a:spcAft>
              <a:buSzPts val="1400"/>
              <a:buChar char="●"/>
              <a:defRPr sz="1400"/>
            </a:lvl1pPr>
            <a:lvl2pPr marL="914400" lvl="1" indent="-311150">
              <a:spcBef>
                <a:spcPts val="1700"/>
              </a:spcBef>
              <a:spcAft>
                <a:spcPts val="0"/>
              </a:spcAft>
              <a:buSzPts val="1300"/>
              <a:buChar char="○"/>
              <a:defRPr sz="1300"/>
            </a:lvl2pPr>
            <a:lvl3pPr marL="1371600" lvl="2" indent="-311150">
              <a:spcBef>
                <a:spcPts val="1700"/>
              </a:spcBef>
              <a:spcAft>
                <a:spcPts val="0"/>
              </a:spcAft>
              <a:buSzPts val="1300"/>
              <a:buChar char="■"/>
              <a:defRPr sz="1300"/>
            </a:lvl3pPr>
            <a:lvl4pPr marL="1828800" lvl="3" indent="-311150">
              <a:spcBef>
                <a:spcPts val="1700"/>
              </a:spcBef>
              <a:spcAft>
                <a:spcPts val="0"/>
              </a:spcAft>
              <a:buSzPts val="1300"/>
              <a:buChar char="●"/>
              <a:defRPr sz="1300"/>
            </a:lvl4pPr>
            <a:lvl5pPr marL="2286000" lvl="4" indent="-311150">
              <a:spcBef>
                <a:spcPts val="1700"/>
              </a:spcBef>
              <a:spcAft>
                <a:spcPts val="0"/>
              </a:spcAft>
              <a:buSzPts val="1300"/>
              <a:buChar char="○"/>
              <a:defRPr sz="1300"/>
            </a:lvl5pPr>
            <a:lvl6pPr marL="2743200" lvl="5" indent="-311150">
              <a:spcBef>
                <a:spcPts val="1700"/>
              </a:spcBef>
              <a:spcAft>
                <a:spcPts val="0"/>
              </a:spcAft>
              <a:buSzPts val="1300"/>
              <a:buChar char="■"/>
              <a:defRPr sz="1300"/>
            </a:lvl6pPr>
            <a:lvl7pPr marL="3200400" lvl="6" indent="-311150">
              <a:spcBef>
                <a:spcPts val="1700"/>
              </a:spcBef>
              <a:spcAft>
                <a:spcPts val="0"/>
              </a:spcAft>
              <a:buSzPts val="1300"/>
              <a:buChar char="●"/>
              <a:defRPr sz="1300"/>
            </a:lvl7pPr>
            <a:lvl8pPr marL="3657600" lvl="7" indent="-311150">
              <a:spcBef>
                <a:spcPts val="1700"/>
              </a:spcBef>
              <a:spcAft>
                <a:spcPts val="0"/>
              </a:spcAft>
              <a:buSzPts val="1300"/>
              <a:buChar char="○"/>
              <a:defRPr sz="1300"/>
            </a:lvl8pPr>
            <a:lvl9pPr marL="4114800" lvl="8" indent="-311150">
              <a:spcBef>
                <a:spcPts val="1700"/>
              </a:spcBef>
              <a:spcAft>
                <a:spcPts val="1700"/>
              </a:spcAft>
              <a:buSzPts val="1300"/>
              <a:buChar char="■"/>
              <a:defRPr sz="1300"/>
            </a:lvl9pPr>
          </a:lstStyle>
          <a:p>
            <a:endParaRPr/>
          </a:p>
        </p:txBody>
      </p:sp>
      <p:sp>
        <p:nvSpPr>
          <p:cNvPr id="33" name="Google Shape;33;p5"/>
          <p:cNvSpPr txBox="1">
            <a:spLocks noGrp="1"/>
          </p:cNvSpPr>
          <p:nvPr>
            <p:ph type="body" idx="2"/>
          </p:nvPr>
        </p:nvSpPr>
        <p:spPr>
          <a:xfrm>
            <a:off x="4832400" y="857194"/>
            <a:ext cx="3999900" cy="3795900"/>
          </a:xfrm>
          <a:prstGeom prst="rect">
            <a:avLst/>
          </a:prstGeom>
        </p:spPr>
        <p:txBody>
          <a:bodyPr spcFirstLastPara="1" wrap="square" lIns="94825" tIns="94825" rIns="94825" bIns="94825" anchor="t" anchorCtr="0">
            <a:noAutofit/>
          </a:bodyPr>
          <a:lstStyle>
            <a:lvl1pPr marL="457200" lvl="0" indent="-317500">
              <a:spcBef>
                <a:spcPts val="0"/>
              </a:spcBef>
              <a:spcAft>
                <a:spcPts val="0"/>
              </a:spcAft>
              <a:buSzPts val="1400"/>
              <a:buChar char="●"/>
              <a:defRPr sz="1400"/>
            </a:lvl1pPr>
            <a:lvl2pPr marL="914400" lvl="1" indent="-311150">
              <a:spcBef>
                <a:spcPts val="1700"/>
              </a:spcBef>
              <a:spcAft>
                <a:spcPts val="0"/>
              </a:spcAft>
              <a:buSzPts val="1300"/>
              <a:buChar char="○"/>
              <a:defRPr sz="1300"/>
            </a:lvl2pPr>
            <a:lvl3pPr marL="1371600" lvl="2" indent="-311150">
              <a:spcBef>
                <a:spcPts val="1700"/>
              </a:spcBef>
              <a:spcAft>
                <a:spcPts val="0"/>
              </a:spcAft>
              <a:buSzPts val="1300"/>
              <a:buChar char="■"/>
              <a:defRPr sz="1300"/>
            </a:lvl3pPr>
            <a:lvl4pPr marL="1828800" lvl="3" indent="-311150">
              <a:spcBef>
                <a:spcPts val="1700"/>
              </a:spcBef>
              <a:spcAft>
                <a:spcPts val="0"/>
              </a:spcAft>
              <a:buSzPts val="1300"/>
              <a:buChar char="●"/>
              <a:defRPr sz="1300"/>
            </a:lvl4pPr>
            <a:lvl5pPr marL="2286000" lvl="4" indent="-311150">
              <a:spcBef>
                <a:spcPts val="1700"/>
              </a:spcBef>
              <a:spcAft>
                <a:spcPts val="0"/>
              </a:spcAft>
              <a:buSzPts val="1300"/>
              <a:buChar char="○"/>
              <a:defRPr sz="1300"/>
            </a:lvl5pPr>
            <a:lvl6pPr marL="2743200" lvl="5" indent="-311150">
              <a:spcBef>
                <a:spcPts val="1700"/>
              </a:spcBef>
              <a:spcAft>
                <a:spcPts val="0"/>
              </a:spcAft>
              <a:buSzPts val="1300"/>
              <a:buChar char="■"/>
              <a:defRPr sz="1300"/>
            </a:lvl6pPr>
            <a:lvl7pPr marL="3200400" lvl="6" indent="-311150">
              <a:spcBef>
                <a:spcPts val="1700"/>
              </a:spcBef>
              <a:spcAft>
                <a:spcPts val="0"/>
              </a:spcAft>
              <a:buSzPts val="1300"/>
              <a:buChar char="●"/>
              <a:defRPr sz="1300"/>
            </a:lvl7pPr>
            <a:lvl8pPr marL="3657600" lvl="7" indent="-311150">
              <a:spcBef>
                <a:spcPts val="1700"/>
              </a:spcBef>
              <a:spcAft>
                <a:spcPts val="0"/>
              </a:spcAft>
              <a:buSzPts val="1300"/>
              <a:buChar char="○"/>
              <a:defRPr sz="1300"/>
            </a:lvl8pPr>
            <a:lvl9pPr marL="4114800" lvl="8" indent="-311150">
              <a:spcBef>
                <a:spcPts val="1700"/>
              </a:spcBef>
              <a:spcAft>
                <a:spcPts val="1700"/>
              </a:spcAft>
              <a:buSzPts val="1300"/>
              <a:buChar char="■"/>
              <a:defRPr sz="1300"/>
            </a:lvl9pPr>
          </a:lstStyle>
          <a:p>
            <a:endParaRPr/>
          </a:p>
        </p:txBody>
      </p:sp>
      <p:sp>
        <p:nvSpPr>
          <p:cNvPr id="34" name="Google Shape;34;p5"/>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5" name="Google Shape;35;p5"/>
          <p:cNvCxnSpPr/>
          <p:nvPr/>
        </p:nvCxnSpPr>
        <p:spPr>
          <a:xfrm rot="10800000" flipH="1">
            <a:off x="311700" y="718050"/>
            <a:ext cx="4132800" cy="11700"/>
          </a:xfrm>
          <a:prstGeom prst="straightConnector1">
            <a:avLst/>
          </a:prstGeom>
          <a:noFill/>
          <a:ln w="28575" cap="flat" cmpd="sng">
            <a:solidFill>
              <a:schemeClr val="dk2"/>
            </a:solidFill>
            <a:prstDash val="solid"/>
            <a:round/>
            <a:headEnd type="none" w="med" len="med"/>
            <a:tailEnd type="none" w="med" len="med"/>
          </a:ln>
        </p:spPr>
      </p:cxnSp>
      <p:cxnSp>
        <p:nvCxnSpPr>
          <p:cNvPr id="36" name="Google Shape;36;p5"/>
          <p:cNvCxnSpPr/>
          <p:nvPr/>
        </p:nvCxnSpPr>
        <p:spPr>
          <a:xfrm rot="10800000" flipH="1">
            <a:off x="4699500" y="718050"/>
            <a:ext cx="4132800" cy="11700"/>
          </a:xfrm>
          <a:prstGeom prst="straightConnector1">
            <a:avLst/>
          </a:prstGeom>
          <a:noFill/>
          <a:ln w="28575" cap="flat" cmpd="sng">
            <a:solidFill>
              <a:schemeClr val="dk2"/>
            </a:solidFill>
            <a:prstDash val="solid"/>
            <a:round/>
            <a:headEnd type="none" w="med" len="med"/>
            <a:tailEnd type="none" w="med" len="med"/>
          </a:ln>
        </p:spPr>
      </p:cxnSp>
      <p:sp>
        <p:nvSpPr>
          <p:cNvPr id="37" name="Google Shape;37;p5"/>
          <p:cNvSpPr/>
          <p:nvPr/>
        </p:nvSpPr>
        <p:spPr>
          <a:xfrm>
            <a:off x="4469550" y="622806"/>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40" name="Google Shape;40;p6"/>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1" name="Google Shape;41;p6"/>
          <p:cNvCxnSpPr/>
          <p:nvPr/>
        </p:nvCxnSpPr>
        <p:spPr>
          <a:xfrm rot="10800000" flipH="1">
            <a:off x="311700" y="718050"/>
            <a:ext cx="4132800" cy="11700"/>
          </a:xfrm>
          <a:prstGeom prst="straightConnector1">
            <a:avLst/>
          </a:prstGeom>
          <a:noFill/>
          <a:ln w="28575" cap="flat" cmpd="sng">
            <a:solidFill>
              <a:schemeClr val="dk2"/>
            </a:solidFill>
            <a:prstDash val="solid"/>
            <a:round/>
            <a:headEnd type="none" w="med" len="med"/>
            <a:tailEnd type="none" w="med" len="med"/>
          </a:ln>
        </p:spPr>
      </p:cxnSp>
      <p:cxnSp>
        <p:nvCxnSpPr>
          <p:cNvPr id="42" name="Google Shape;42;p6"/>
          <p:cNvCxnSpPr/>
          <p:nvPr/>
        </p:nvCxnSpPr>
        <p:spPr>
          <a:xfrm rot="10800000" flipH="1">
            <a:off x="4699500" y="718050"/>
            <a:ext cx="4132800" cy="11700"/>
          </a:xfrm>
          <a:prstGeom prst="straightConnector1">
            <a:avLst/>
          </a:prstGeom>
          <a:noFill/>
          <a:ln w="28575" cap="flat" cmpd="sng">
            <a:solidFill>
              <a:schemeClr val="dk2"/>
            </a:solidFill>
            <a:prstDash val="solid"/>
            <a:round/>
            <a:headEnd type="none" w="med" len="med"/>
            <a:tailEnd type="none" w="med" len="med"/>
          </a:ln>
        </p:spPr>
      </p:cxnSp>
      <p:sp>
        <p:nvSpPr>
          <p:cNvPr id="43" name="Google Shape;43;p6"/>
          <p:cNvSpPr/>
          <p:nvPr/>
        </p:nvSpPr>
        <p:spPr>
          <a:xfrm>
            <a:off x="4469550" y="622806"/>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311700" y="109333"/>
            <a:ext cx="2808000" cy="1017900"/>
          </a:xfrm>
          <a:prstGeom prst="rect">
            <a:avLst/>
          </a:prstGeom>
        </p:spPr>
        <p:txBody>
          <a:bodyPr spcFirstLastPara="1" wrap="square" lIns="94825" tIns="94825" rIns="94825" bIns="94825" anchor="b"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
        <p:nvSpPr>
          <p:cNvPr id="46" name="Google Shape;46;p7"/>
          <p:cNvSpPr txBox="1">
            <a:spLocks noGrp="1"/>
          </p:cNvSpPr>
          <p:nvPr>
            <p:ph type="body" idx="1"/>
          </p:nvPr>
        </p:nvSpPr>
        <p:spPr>
          <a:xfrm>
            <a:off x="311700" y="1232738"/>
            <a:ext cx="2808000" cy="4282800"/>
          </a:xfrm>
          <a:prstGeom prst="rect">
            <a:avLst/>
          </a:prstGeom>
        </p:spPr>
        <p:txBody>
          <a:bodyPr spcFirstLastPara="1" wrap="square" lIns="94825" tIns="94825" rIns="94825" bIns="94825" anchor="t" anchorCtr="0">
            <a:noAutofit/>
          </a:bodyPr>
          <a:lstStyle>
            <a:lvl1pPr marL="457200" lvl="0" indent="-311150">
              <a:spcBef>
                <a:spcPts val="0"/>
              </a:spcBef>
              <a:spcAft>
                <a:spcPts val="0"/>
              </a:spcAft>
              <a:buSzPts val="1300"/>
              <a:buChar char="●"/>
              <a:defRPr sz="1300"/>
            </a:lvl1pPr>
            <a:lvl2pPr marL="914400" lvl="1" indent="-311150">
              <a:spcBef>
                <a:spcPts val="1700"/>
              </a:spcBef>
              <a:spcAft>
                <a:spcPts val="0"/>
              </a:spcAft>
              <a:buSzPts val="1300"/>
              <a:buChar char="○"/>
              <a:defRPr sz="1300"/>
            </a:lvl2pPr>
            <a:lvl3pPr marL="1371600" lvl="2" indent="-311150">
              <a:spcBef>
                <a:spcPts val="1700"/>
              </a:spcBef>
              <a:spcAft>
                <a:spcPts val="0"/>
              </a:spcAft>
              <a:buSzPts val="1300"/>
              <a:buChar char="■"/>
              <a:defRPr sz="1300"/>
            </a:lvl3pPr>
            <a:lvl4pPr marL="1828800" lvl="3" indent="-311150">
              <a:spcBef>
                <a:spcPts val="1700"/>
              </a:spcBef>
              <a:spcAft>
                <a:spcPts val="0"/>
              </a:spcAft>
              <a:buSzPts val="1300"/>
              <a:buChar char="●"/>
              <a:defRPr sz="1300"/>
            </a:lvl4pPr>
            <a:lvl5pPr marL="2286000" lvl="4" indent="-311150">
              <a:spcBef>
                <a:spcPts val="1700"/>
              </a:spcBef>
              <a:spcAft>
                <a:spcPts val="0"/>
              </a:spcAft>
              <a:buSzPts val="1300"/>
              <a:buChar char="○"/>
              <a:defRPr sz="1300"/>
            </a:lvl5pPr>
            <a:lvl6pPr marL="2743200" lvl="5" indent="-311150">
              <a:spcBef>
                <a:spcPts val="1700"/>
              </a:spcBef>
              <a:spcAft>
                <a:spcPts val="0"/>
              </a:spcAft>
              <a:buSzPts val="1300"/>
              <a:buChar char="■"/>
              <a:defRPr sz="1300"/>
            </a:lvl6pPr>
            <a:lvl7pPr marL="3200400" lvl="6" indent="-311150">
              <a:spcBef>
                <a:spcPts val="1700"/>
              </a:spcBef>
              <a:spcAft>
                <a:spcPts val="0"/>
              </a:spcAft>
              <a:buSzPts val="1300"/>
              <a:buChar char="●"/>
              <a:defRPr sz="1300"/>
            </a:lvl7pPr>
            <a:lvl8pPr marL="3657600" lvl="7" indent="-311150">
              <a:spcBef>
                <a:spcPts val="1700"/>
              </a:spcBef>
              <a:spcAft>
                <a:spcPts val="0"/>
              </a:spcAft>
              <a:buSzPts val="1300"/>
              <a:buChar char="○"/>
              <a:defRPr sz="1300"/>
            </a:lvl8pPr>
            <a:lvl9pPr marL="4114800" lvl="8" indent="-311150">
              <a:spcBef>
                <a:spcPts val="1700"/>
              </a:spcBef>
              <a:spcAft>
                <a:spcPts val="1700"/>
              </a:spcAft>
              <a:buSzPts val="1300"/>
              <a:buChar char="■"/>
              <a:defRPr sz="1300"/>
            </a:lvl9pPr>
          </a:lstStyle>
          <a:p>
            <a:endParaRPr/>
          </a:p>
        </p:txBody>
      </p:sp>
      <p:sp>
        <p:nvSpPr>
          <p:cNvPr id="47" name="Google Shape;47;p7"/>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90250" y="500167"/>
            <a:ext cx="6367800" cy="4545300"/>
          </a:xfrm>
          <a:prstGeom prst="rect">
            <a:avLst/>
          </a:prstGeom>
        </p:spPr>
        <p:txBody>
          <a:bodyPr spcFirstLastPara="1" wrap="square" lIns="94825" tIns="94825" rIns="94825" bIns="94825"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50" name="Google Shape;50;p8"/>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1" name="Google Shape;51;p8"/>
          <p:cNvCxnSpPr/>
          <p:nvPr/>
        </p:nvCxnSpPr>
        <p:spPr>
          <a:xfrm>
            <a:off x="6973075" y="66944"/>
            <a:ext cx="6300" cy="5711100"/>
          </a:xfrm>
          <a:prstGeom prst="straightConnector1">
            <a:avLst/>
          </a:prstGeom>
          <a:noFill/>
          <a:ln w="28575" cap="flat" cmpd="sng">
            <a:solidFill>
              <a:schemeClr val="dk2"/>
            </a:solidFill>
            <a:prstDash val="solid"/>
            <a:round/>
            <a:headEnd type="none" w="med" len="med"/>
            <a:tailEnd type="none" w="med" len="med"/>
          </a:ln>
        </p:spPr>
      </p:cxnSp>
      <p:sp>
        <p:nvSpPr>
          <p:cNvPr id="52" name="Google Shape;52;p8"/>
          <p:cNvSpPr/>
          <p:nvPr/>
        </p:nvSpPr>
        <p:spPr>
          <a:xfrm>
            <a:off x="6873775" y="2742667"/>
            <a:ext cx="204900" cy="2298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p:nvPr/>
        </p:nvSpPr>
        <p:spPr>
          <a:xfrm>
            <a:off x="4572000" y="-139"/>
            <a:ext cx="4572000" cy="5715000"/>
          </a:xfrm>
          <a:prstGeom prst="rect">
            <a:avLst/>
          </a:prstGeom>
          <a:solidFill>
            <a:schemeClr val="lt2"/>
          </a:solidFill>
          <a:ln>
            <a:noFill/>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265500" y="1370194"/>
            <a:ext cx="4045200" cy="1647000"/>
          </a:xfrm>
          <a:prstGeom prst="rect">
            <a:avLst/>
          </a:prstGeom>
        </p:spPr>
        <p:txBody>
          <a:bodyPr spcFirstLastPara="1" wrap="square" lIns="94825" tIns="94825" rIns="94825" bIns="948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56" name="Google Shape;56;p9"/>
          <p:cNvSpPr txBox="1">
            <a:spLocks noGrp="1"/>
          </p:cNvSpPr>
          <p:nvPr>
            <p:ph type="subTitle" idx="1"/>
          </p:nvPr>
        </p:nvSpPr>
        <p:spPr>
          <a:xfrm>
            <a:off x="265500" y="3114528"/>
            <a:ext cx="4045200" cy="1372200"/>
          </a:xfrm>
          <a:prstGeom prst="rect">
            <a:avLst/>
          </a:prstGeom>
        </p:spPr>
        <p:txBody>
          <a:bodyPr spcFirstLastPara="1" wrap="square" lIns="94825" tIns="94825" rIns="94825" bIns="948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
        <p:nvSpPr>
          <p:cNvPr id="57" name="Google Shape;57;p9"/>
          <p:cNvSpPr txBox="1">
            <a:spLocks noGrp="1"/>
          </p:cNvSpPr>
          <p:nvPr>
            <p:ph type="body" idx="2"/>
          </p:nvPr>
        </p:nvSpPr>
        <p:spPr>
          <a:xfrm>
            <a:off x="4939500" y="804528"/>
            <a:ext cx="3837000" cy="4105800"/>
          </a:xfrm>
          <a:prstGeom prst="rect">
            <a:avLst/>
          </a:prstGeom>
        </p:spPr>
        <p:txBody>
          <a:bodyPr spcFirstLastPara="1" wrap="square" lIns="94825" tIns="94825" rIns="94825" bIns="94825" anchor="ctr" anchorCtr="0">
            <a:noAutofit/>
          </a:bodyPr>
          <a:lstStyle>
            <a:lvl1pPr marL="457200" lvl="0" indent="-349250">
              <a:spcBef>
                <a:spcPts val="0"/>
              </a:spcBef>
              <a:spcAft>
                <a:spcPts val="0"/>
              </a:spcAft>
              <a:buSzPts val="1900"/>
              <a:buChar char="●"/>
              <a:defRPr/>
            </a:lvl1pPr>
            <a:lvl2pPr marL="914400" lvl="1" indent="-317500">
              <a:spcBef>
                <a:spcPts val="1700"/>
              </a:spcBef>
              <a:spcAft>
                <a:spcPts val="0"/>
              </a:spcAft>
              <a:buSzPts val="1400"/>
              <a:buChar char="○"/>
              <a:defRPr/>
            </a:lvl2pPr>
            <a:lvl3pPr marL="1371600" lvl="2" indent="-317500">
              <a:spcBef>
                <a:spcPts val="1700"/>
              </a:spcBef>
              <a:spcAft>
                <a:spcPts val="0"/>
              </a:spcAft>
              <a:buSzPts val="1400"/>
              <a:buChar char="■"/>
              <a:defRPr/>
            </a:lvl3pPr>
            <a:lvl4pPr marL="1828800" lvl="3" indent="-317500">
              <a:spcBef>
                <a:spcPts val="1700"/>
              </a:spcBef>
              <a:spcAft>
                <a:spcPts val="0"/>
              </a:spcAft>
              <a:buSzPts val="1400"/>
              <a:buChar char="●"/>
              <a:defRPr/>
            </a:lvl4pPr>
            <a:lvl5pPr marL="2286000" lvl="4" indent="-317500">
              <a:spcBef>
                <a:spcPts val="1700"/>
              </a:spcBef>
              <a:spcAft>
                <a:spcPts val="0"/>
              </a:spcAft>
              <a:buSzPts val="1400"/>
              <a:buChar char="○"/>
              <a:defRPr/>
            </a:lvl5pPr>
            <a:lvl6pPr marL="2743200" lvl="5" indent="-317500">
              <a:spcBef>
                <a:spcPts val="1700"/>
              </a:spcBef>
              <a:spcAft>
                <a:spcPts val="0"/>
              </a:spcAft>
              <a:buSzPts val="1400"/>
              <a:buChar char="■"/>
              <a:defRPr/>
            </a:lvl6pPr>
            <a:lvl7pPr marL="3200400" lvl="6" indent="-317500">
              <a:spcBef>
                <a:spcPts val="1700"/>
              </a:spcBef>
              <a:spcAft>
                <a:spcPts val="0"/>
              </a:spcAft>
              <a:buSzPts val="1400"/>
              <a:buChar char="●"/>
              <a:defRPr/>
            </a:lvl7pPr>
            <a:lvl8pPr marL="3657600" lvl="7" indent="-317500">
              <a:spcBef>
                <a:spcPts val="1700"/>
              </a:spcBef>
              <a:spcAft>
                <a:spcPts val="0"/>
              </a:spcAft>
              <a:buSzPts val="1400"/>
              <a:buChar char="○"/>
              <a:defRPr/>
            </a:lvl8pPr>
            <a:lvl9pPr marL="4114800" lvl="8" indent="-317500">
              <a:spcBef>
                <a:spcPts val="1700"/>
              </a:spcBef>
              <a:spcAft>
                <a:spcPts val="1700"/>
              </a:spcAft>
              <a:buSzPts val="1400"/>
              <a:buChar char="■"/>
              <a:defRPr/>
            </a:lvl9pPr>
          </a:lstStyle>
          <a:p>
            <a:endParaRPr/>
          </a:p>
        </p:txBody>
      </p:sp>
      <p:sp>
        <p:nvSpPr>
          <p:cNvPr id="58" name="Google Shape;58;p9"/>
          <p:cNvSpPr txBox="1">
            <a:spLocks noGrp="1"/>
          </p:cNvSpPr>
          <p:nvPr>
            <p:ph type="sldNum" idx="12"/>
          </p:nvPr>
        </p:nvSpPr>
        <p:spPr>
          <a:xfrm>
            <a:off x="8472458" y="5181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9" name="Google Shape;59;p9"/>
          <p:cNvCxnSpPr/>
          <p:nvPr/>
        </p:nvCxnSpPr>
        <p:spPr>
          <a:xfrm>
            <a:off x="4572000" y="11667"/>
            <a:ext cx="6300" cy="5711100"/>
          </a:xfrm>
          <a:prstGeom prst="straightConnector1">
            <a:avLst/>
          </a:prstGeom>
          <a:noFill/>
          <a:ln w="28575" cap="flat" cmpd="sng">
            <a:solidFill>
              <a:schemeClr val="dk2"/>
            </a:solidFill>
            <a:prstDash val="solid"/>
            <a:round/>
            <a:headEnd type="none" w="med" len="med"/>
            <a:tailEnd type="none" w="med" len="med"/>
          </a:ln>
        </p:spPr>
      </p:cxnSp>
      <p:sp>
        <p:nvSpPr>
          <p:cNvPr id="60" name="Google Shape;60;p9"/>
          <p:cNvSpPr/>
          <p:nvPr/>
        </p:nvSpPr>
        <p:spPr>
          <a:xfrm>
            <a:off x="4471125" y="5350694"/>
            <a:ext cx="204900" cy="2298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61" name="Google Shape;61;p9"/>
          <p:cNvSpPr/>
          <p:nvPr/>
        </p:nvSpPr>
        <p:spPr>
          <a:xfrm>
            <a:off x="4471125" y="4939458"/>
            <a:ext cx="204900" cy="2298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62" name="Google Shape;62;p9"/>
          <p:cNvSpPr/>
          <p:nvPr/>
        </p:nvSpPr>
        <p:spPr>
          <a:xfrm>
            <a:off x="4471125" y="4528222"/>
            <a:ext cx="204900" cy="229800"/>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lvl1pPr marL="457200" lvl="0" indent="-228600">
              <a:lnSpc>
                <a:spcPct val="100000"/>
              </a:lnSpc>
              <a:spcBef>
                <a:spcPts val="0"/>
              </a:spcBef>
              <a:spcAft>
                <a:spcPts val="0"/>
              </a:spcAft>
              <a:buSzPts val="1600"/>
              <a:buFont typeface="Roboto Condensed"/>
              <a:buNone/>
              <a:defRPr sz="1600">
                <a:latin typeface="Roboto Condensed"/>
                <a:ea typeface="Roboto Condensed"/>
                <a:cs typeface="Roboto Condensed"/>
                <a:sym typeface="Roboto Condensed"/>
              </a:defRPr>
            </a:lvl1pPr>
          </a:lstStyle>
          <a:p>
            <a:endParaRPr/>
          </a:p>
        </p:txBody>
      </p:sp>
      <p:sp>
        <p:nvSpPr>
          <p:cNvPr id="65" name="Google Shape;65;p10"/>
          <p:cNvSpPr txBox="1">
            <a:spLocks noGrp="1"/>
          </p:cNvSpPr>
          <p:nvPr>
            <p:ph type="sldNum" idx="12"/>
          </p:nvPr>
        </p:nvSpPr>
        <p:spPr>
          <a:xfrm>
            <a:off x="8472458" y="5435352"/>
            <a:ext cx="548700" cy="43710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6" name="Google Shape;66;p10"/>
          <p:cNvCxnSpPr/>
          <p:nvPr/>
        </p:nvCxnSpPr>
        <p:spPr>
          <a:xfrm rot="10800000" flipH="1">
            <a:off x="311700" y="5265661"/>
            <a:ext cx="4132800" cy="11700"/>
          </a:xfrm>
          <a:prstGeom prst="straightConnector1">
            <a:avLst/>
          </a:prstGeom>
          <a:noFill/>
          <a:ln w="28575" cap="flat" cmpd="sng">
            <a:solidFill>
              <a:schemeClr val="dk2"/>
            </a:solidFill>
            <a:prstDash val="solid"/>
            <a:round/>
            <a:headEnd type="none" w="med" len="med"/>
            <a:tailEnd type="none" w="med" len="med"/>
          </a:ln>
        </p:spPr>
      </p:cxnSp>
      <p:cxnSp>
        <p:nvCxnSpPr>
          <p:cNvPr id="67" name="Google Shape;67;p10"/>
          <p:cNvCxnSpPr/>
          <p:nvPr/>
        </p:nvCxnSpPr>
        <p:spPr>
          <a:xfrm rot="10800000" flipH="1">
            <a:off x="4699500" y="5265661"/>
            <a:ext cx="4132800" cy="11700"/>
          </a:xfrm>
          <a:prstGeom prst="straightConnector1">
            <a:avLst/>
          </a:prstGeom>
          <a:noFill/>
          <a:ln w="28575" cap="flat" cmpd="sng">
            <a:solidFill>
              <a:schemeClr val="dk2"/>
            </a:solidFill>
            <a:prstDash val="solid"/>
            <a:round/>
            <a:headEnd type="none" w="med" len="med"/>
            <a:tailEnd type="none" w="med" len="med"/>
          </a:ln>
        </p:spPr>
      </p:cxnSp>
      <p:sp>
        <p:nvSpPr>
          <p:cNvPr id="68" name="Google Shape;68;p10"/>
          <p:cNvSpPr/>
          <p:nvPr/>
        </p:nvSpPr>
        <p:spPr>
          <a:xfrm>
            <a:off x="4469550" y="5170417"/>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71139"/>
            <a:ext cx="8520600" cy="636300"/>
          </a:xfrm>
          <a:prstGeom prst="rect">
            <a:avLst/>
          </a:prstGeom>
          <a:noFill/>
          <a:ln>
            <a:noFill/>
          </a:ln>
        </p:spPr>
        <p:txBody>
          <a:bodyPr spcFirstLastPara="1" wrap="square" lIns="94825" tIns="94825" rIns="94825" bIns="94825" anchor="t" anchorCtr="0">
            <a:noAutofit/>
          </a:bodyPr>
          <a:lstStyle>
            <a:lvl1pPr lvl="0">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1pPr>
            <a:lvl2pPr lvl="1">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2pPr>
            <a:lvl3pPr lvl="2">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3pPr>
            <a:lvl4pPr lvl="3">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4pPr>
            <a:lvl5pPr lvl="4">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5pPr>
            <a:lvl6pPr lvl="5">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6pPr>
            <a:lvl7pPr lvl="6">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7pPr>
            <a:lvl8pPr lvl="7">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8pPr>
            <a:lvl9pPr lvl="8">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311700" y="772528"/>
            <a:ext cx="8520600" cy="3795900"/>
          </a:xfrm>
          <a:prstGeom prst="rect">
            <a:avLst/>
          </a:prstGeom>
          <a:noFill/>
          <a:ln>
            <a:noFill/>
          </a:ln>
        </p:spPr>
        <p:txBody>
          <a:bodyPr spcFirstLastPara="1" wrap="square" lIns="94825" tIns="94825" rIns="94825" bIns="94825" anchor="t" anchorCtr="0">
            <a:noAutofit/>
          </a:bodyPr>
          <a:lstStyle>
            <a:lvl1pPr marL="457200" lvl="0" indent="-349250">
              <a:lnSpc>
                <a:spcPct val="115000"/>
              </a:lnSpc>
              <a:spcBef>
                <a:spcPts val="0"/>
              </a:spcBef>
              <a:spcAft>
                <a:spcPts val="0"/>
              </a:spcAft>
              <a:buClr>
                <a:schemeClr val="dk2"/>
              </a:buClr>
              <a:buSzPts val="1900"/>
              <a:buFont typeface="Avenir"/>
              <a:buChar char="●"/>
              <a:defRPr sz="1900">
                <a:solidFill>
                  <a:schemeClr val="dk2"/>
                </a:solidFill>
                <a:latin typeface="Avenir"/>
                <a:ea typeface="Avenir"/>
                <a:cs typeface="Avenir"/>
                <a:sym typeface="Avenir"/>
              </a:defRPr>
            </a:lvl1pPr>
            <a:lvl2pPr marL="914400" lvl="1"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2pPr>
            <a:lvl3pPr marL="1371600" lvl="2"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3pPr>
            <a:lvl4pPr marL="1828800" lvl="3"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4pPr>
            <a:lvl5pPr marL="2286000" lvl="4"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5pPr>
            <a:lvl6pPr marL="2743200" lvl="5"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6pPr>
            <a:lvl7pPr marL="3200400" lvl="6"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7pPr>
            <a:lvl8pPr marL="3657600" lvl="7"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8pPr>
            <a:lvl9pPr marL="4114800" lvl="8" indent="-317500">
              <a:lnSpc>
                <a:spcPct val="115000"/>
              </a:lnSpc>
              <a:spcBef>
                <a:spcPts val="1700"/>
              </a:spcBef>
              <a:spcAft>
                <a:spcPts val="1700"/>
              </a:spcAft>
              <a:buClr>
                <a:schemeClr val="dk2"/>
              </a:buClr>
              <a:buSzPts val="1400"/>
              <a:buFont typeface="Avenir"/>
              <a:buChar char="■"/>
              <a:defRPr sz="1400">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8472458" y="5181352"/>
            <a:ext cx="548700" cy="437100"/>
          </a:xfrm>
          <a:prstGeom prst="rect">
            <a:avLst/>
          </a:prstGeom>
          <a:noFill/>
          <a:ln>
            <a:noFill/>
          </a:ln>
        </p:spPr>
        <p:txBody>
          <a:bodyPr spcFirstLastPara="1" wrap="square" lIns="94825" tIns="94825" rIns="94825" bIns="94825" anchor="ctr" anchorCtr="0">
            <a:noAutofit/>
          </a:bodyPr>
          <a:lstStyle>
            <a:lvl1pPr lvl="0" algn="r">
              <a:buNone/>
              <a:defRPr sz="1100">
                <a:solidFill>
                  <a:schemeClr val="dk2"/>
                </a:solidFill>
              </a:defRPr>
            </a:lvl1pPr>
            <a:lvl2pPr lvl="1" algn="r">
              <a:buNone/>
              <a:defRPr sz="1100">
                <a:solidFill>
                  <a:schemeClr val="dk2"/>
                </a:solidFill>
              </a:defRPr>
            </a:lvl2pPr>
            <a:lvl3pPr lvl="2" algn="r">
              <a:buNone/>
              <a:defRPr sz="1100">
                <a:solidFill>
                  <a:schemeClr val="dk2"/>
                </a:solidFill>
              </a:defRPr>
            </a:lvl3pPr>
            <a:lvl4pPr lvl="3" algn="r">
              <a:buNone/>
              <a:defRPr sz="1100">
                <a:solidFill>
                  <a:schemeClr val="dk2"/>
                </a:solidFill>
              </a:defRPr>
            </a:lvl4pPr>
            <a:lvl5pPr lvl="4" algn="r">
              <a:buNone/>
              <a:defRPr sz="1100">
                <a:solidFill>
                  <a:schemeClr val="dk2"/>
                </a:solidFill>
              </a:defRPr>
            </a:lvl5pPr>
            <a:lvl6pPr lvl="5" algn="r">
              <a:buNone/>
              <a:defRPr sz="1100">
                <a:solidFill>
                  <a:schemeClr val="dk2"/>
                </a:solidFill>
              </a:defRPr>
            </a:lvl6pPr>
            <a:lvl7pPr lvl="6" algn="r">
              <a:buNone/>
              <a:defRPr sz="1100">
                <a:solidFill>
                  <a:schemeClr val="dk2"/>
                </a:solidFill>
              </a:defRPr>
            </a:lvl7pPr>
            <a:lvl8pPr lvl="7" algn="r">
              <a:buNone/>
              <a:defRPr sz="1100">
                <a:solidFill>
                  <a:schemeClr val="dk2"/>
                </a:solidFill>
              </a:defRPr>
            </a:lvl8pPr>
            <a:lvl9pPr lvl="8" algn="r">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jp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hyperlink" Target="https://twitter.com/rebekkapaisner"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311708" y="827306"/>
            <a:ext cx="8520600" cy="2280600"/>
          </a:xfrm>
          <a:prstGeom prst="rect">
            <a:avLst/>
          </a:prstGeom>
        </p:spPr>
        <p:txBody>
          <a:bodyPr spcFirstLastPara="1" wrap="square" lIns="94825" tIns="94825" rIns="94825" bIns="94825" anchor="b" anchorCtr="0">
            <a:noAutofit/>
          </a:bodyPr>
          <a:lstStyle/>
          <a:p>
            <a:pPr marL="0" lvl="0" indent="0" algn="ctr" rtl="0">
              <a:spcBef>
                <a:spcPts val="0"/>
              </a:spcBef>
              <a:spcAft>
                <a:spcPts val="0"/>
              </a:spcAft>
              <a:buNone/>
            </a:pPr>
            <a:r>
              <a:rPr lang="en"/>
              <a:t>Quantitative Biology Bootcamp</a:t>
            </a:r>
            <a:endParaRPr>
              <a:latin typeface="Avenir"/>
              <a:ea typeface="Avenir"/>
              <a:cs typeface="Avenir"/>
              <a:sym typeface="Avenir"/>
            </a:endParaRPr>
          </a:p>
        </p:txBody>
      </p:sp>
      <p:sp>
        <p:nvSpPr>
          <p:cNvPr id="80" name="Google Shape;80;p13"/>
          <p:cNvSpPr txBox="1">
            <a:spLocks noGrp="1"/>
          </p:cNvSpPr>
          <p:nvPr>
            <p:ph type="subTitle" idx="1"/>
          </p:nvPr>
        </p:nvSpPr>
        <p:spPr>
          <a:xfrm>
            <a:off x="311700" y="3233694"/>
            <a:ext cx="8520600" cy="880800"/>
          </a:xfrm>
          <a:prstGeom prst="rect">
            <a:avLst/>
          </a:prstGeom>
        </p:spPr>
        <p:txBody>
          <a:bodyPr spcFirstLastPara="1" wrap="square" lIns="94825" tIns="94825" rIns="94825" bIns="94825" anchor="t"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81" name="Google Shape;81;p13"/>
          <p:cNvSpPr/>
          <p:nvPr/>
        </p:nvSpPr>
        <p:spPr>
          <a:xfrm>
            <a:off x="4469550" y="3053750"/>
            <a:ext cx="204900" cy="229800"/>
          </a:xfrm>
          <a:prstGeom prst="ellipse">
            <a:avLst/>
          </a:prstGeom>
          <a:noFill/>
          <a:ln w="28575" cap="flat" cmpd="sng">
            <a:solidFill>
              <a:schemeClr val="dk2"/>
            </a:solidFill>
            <a:prstDash val="solid"/>
            <a:round/>
            <a:headEnd type="none" w="sm" len="sm"/>
            <a:tailEnd type="none" w="sm" len="sm"/>
          </a:ln>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82" name="Google Shape;82;p13"/>
          <p:cNvPicPr preferRelativeResize="0"/>
          <p:nvPr/>
        </p:nvPicPr>
        <p:blipFill>
          <a:blip r:embed="rId3">
            <a:alphaModFix/>
          </a:blip>
          <a:stretch>
            <a:fillRect/>
          </a:stretch>
        </p:blipFill>
        <p:spPr>
          <a:xfrm>
            <a:off x="2015706" y="5161737"/>
            <a:ext cx="1579418" cy="457200"/>
          </a:xfrm>
          <a:prstGeom prst="rect">
            <a:avLst/>
          </a:prstGeom>
          <a:noFill/>
          <a:ln>
            <a:noFill/>
          </a:ln>
        </p:spPr>
      </p:pic>
      <p:pic>
        <p:nvPicPr>
          <p:cNvPr id="83" name="Google Shape;83;p13"/>
          <p:cNvPicPr preferRelativeResize="0"/>
          <p:nvPr/>
        </p:nvPicPr>
        <p:blipFill>
          <a:blip r:embed="rId4">
            <a:alphaModFix/>
          </a:blip>
          <a:stretch>
            <a:fillRect/>
          </a:stretch>
        </p:blipFill>
        <p:spPr>
          <a:xfrm>
            <a:off x="179004" y="5161717"/>
            <a:ext cx="1737360" cy="457200"/>
          </a:xfrm>
          <a:prstGeom prst="rect">
            <a:avLst/>
          </a:prstGeom>
          <a:noFill/>
          <a:ln>
            <a:noFill/>
          </a:ln>
        </p:spPr>
      </p:pic>
      <p:pic>
        <p:nvPicPr>
          <p:cNvPr id="84" name="Google Shape;84;p13"/>
          <p:cNvPicPr preferRelativeResize="0"/>
          <p:nvPr/>
        </p:nvPicPr>
        <p:blipFill rotWithShape="1">
          <a:blip r:embed="rId5">
            <a:alphaModFix/>
          </a:blip>
          <a:srcRect r="49282"/>
          <a:stretch/>
        </p:blipFill>
        <p:spPr>
          <a:xfrm>
            <a:off x="5957886" y="5161725"/>
            <a:ext cx="1628752" cy="457200"/>
          </a:xfrm>
          <a:prstGeom prst="rect">
            <a:avLst/>
          </a:prstGeom>
          <a:noFill/>
          <a:ln>
            <a:noFill/>
          </a:ln>
        </p:spPr>
      </p:pic>
      <p:pic>
        <p:nvPicPr>
          <p:cNvPr id="85" name="Google Shape;85;p13"/>
          <p:cNvPicPr preferRelativeResize="0"/>
          <p:nvPr/>
        </p:nvPicPr>
        <p:blipFill rotWithShape="1">
          <a:blip r:embed="rId6">
            <a:alphaModFix/>
          </a:blip>
          <a:srcRect l="12137" t="29487" r="11039" b="31358"/>
          <a:stretch/>
        </p:blipFill>
        <p:spPr>
          <a:xfrm>
            <a:off x="3694466" y="5161715"/>
            <a:ext cx="2164078" cy="457200"/>
          </a:xfrm>
          <a:prstGeom prst="rect">
            <a:avLst/>
          </a:prstGeom>
          <a:noFill/>
          <a:ln>
            <a:noFill/>
          </a:ln>
        </p:spPr>
      </p:pic>
      <p:pic>
        <p:nvPicPr>
          <p:cNvPr id="86" name="Google Shape;86;p13"/>
          <p:cNvPicPr preferRelativeResize="0"/>
          <p:nvPr/>
        </p:nvPicPr>
        <p:blipFill>
          <a:blip r:embed="rId7">
            <a:alphaModFix/>
          </a:blip>
          <a:stretch>
            <a:fillRect/>
          </a:stretch>
        </p:blipFill>
        <p:spPr>
          <a:xfrm>
            <a:off x="7685981" y="5161725"/>
            <a:ext cx="1315617"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172" name="Google Shape;172;p22"/>
          <p:cNvSpPr txBox="1"/>
          <p:nvPr/>
        </p:nvSpPr>
        <p:spPr>
          <a:xfrm>
            <a:off x="1311375" y="834175"/>
            <a:ext cx="6492000" cy="30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Avenir"/>
                <a:ea typeface="Avenir"/>
                <a:cs typeface="Avenir"/>
                <a:sym typeface="Avenir"/>
              </a:rPr>
              <a:t>The methods section of a paper should provide sufficient detail to </a:t>
            </a:r>
            <a:r>
              <a:rPr lang="en" sz="2300">
                <a:solidFill>
                  <a:srgbClr val="0000FF"/>
                </a:solidFill>
                <a:latin typeface="Avenir"/>
                <a:ea typeface="Avenir"/>
                <a:cs typeface="Avenir"/>
                <a:sym typeface="Avenir"/>
              </a:rPr>
              <a:t>reproduce</a:t>
            </a:r>
            <a:r>
              <a:rPr lang="en" sz="2300">
                <a:latin typeface="Avenir"/>
                <a:ea typeface="Avenir"/>
                <a:cs typeface="Avenir"/>
                <a:sym typeface="Avenir"/>
              </a:rPr>
              <a:t> an experiment.</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For computational research, you can go a step further: provide the raw data and the code.</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178" name="Google Shape;178;p23"/>
          <p:cNvSpPr txBox="1"/>
          <p:nvPr/>
        </p:nvSpPr>
        <p:spPr>
          <a:xfrm>
            <a:off x="1311375" y="834175"/>
            <a:ext cx="6492000" cy="30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Avenir"/>
                <a:ea typeface="Avenir"/>
                <a:cs typeface="Avenir"/>
                <a:sym typeface="Avenir"/>
              </a:rPr>
              <a:t>The methods section of a paper should provide sufficient detail to </a:t>
            </a:r>
            <a:r>
              <a:rPr lang="en" sz="2300">
                <a:solidFill>
                  <a:srgbClr val="0000FF"/>
                </a:solidFill>
                <a:latin typeface="Avenir"/>
                <a:ea typeface="Avenir"/>
                <a:cs typeface="Avenir"/>
                <a:sym typeface="Avenir"/>
              </a:rPr>
              <a:t>reproduce</a:t>
            </a:r>
            <a:r>
              <a:rPr lang="en" sz="2300">
                <a:latin typeface="Avenir"/>
                <a:ea typeface="Avenir"/>
                <a:cs typeface="Avenir"/>
                <a:sym typeface="Avenir"/>
              </a:rPr>
              <a:t> an experiment.</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For computational research, you can go a step further: provide the raw data and the code.</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How has this worked in practice?</a:t>
            </a:r>
            <a:endParaRPr sz="2300">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osf.io/e81xl/wiki/home</a:t>
            </a:r>
            <a:endParaRPr/>
          </a:p>
        </p:txBody>
      </p:sp>
      <p:sp>
        <p:nvSpPr>
          <p:cNvPr id="184" name="Google Shape;184;p24"/>
          <p:cNvSpPr txBox="1"/>
          <p:nvPr/>
        </p:nvSpPr>
        <p:spPr>
          <a:xfrm>
            <a:off x="344550" y="1637175"/>
            <a:ext cx="8454900" cy="23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b="1">
                <a:latin typeface="Avenir"/>
                <a:ea typeface="Avenir"/>
                <a:cs typeface="Avenir"/>
                <a:sym typeface="Avenir"/>
              </a:rPr>
              <a:t>Reproducibility Project: Cancer Biology</a:t>
            </a:r>
            <a:endParaRPr sz="2300" b="1">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Independently replicating 50 “high-impact”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cancer studies from 2010-2012</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dx.doi.org/10.6084/m9.figshare.987130</a:t>
            </a:r>
            <a:endParaRPr/>
          </a:p>
        </p:txBody>
      </p:sp>
      <p:pic>
        <p:nvPicPr>
          <p:cNvPr id="190" name="Google Shape;190;p25" descr="Image"/>
          <p:cNvPicPr preferRelativeResize="0"/>
          <p:nvPr/>
        </p:nvPicPr>
        <p:blipFill rotWithShape="1">
          <a:blip r:embed="rId3">
            <a:alphaModFix/>
          </a:blip>
          <a:srcRect/>
          <a:stretch/>
        </p:blipFill>
        <p:spPr>
          <a:xfrm>
            <a:off x="1807473" y="381653"/>
            <a:ext cx="4434600" cy="4423499"/>
          </a:xfrm>
          <a:prstGeom prst="rect">
            <a:avLst/>
          </a:prstGeom>
          <a:noFill/>
          <a:ln>
            <a:noFill/>
          </a:ln>
        </p:spPr>
      </p:pic>
      <p:cxnSp>
        <p:nvCxnSpPr>
          <p:cNvPr id="191" name="Google Shape;191;p25"/>
          <p:cNvCxnSpPr/>
          <p:nvPr/>
        </p:nvCxnSpPr>
        <p:spPr>
          <a:xfrm rot="10800000">
            <a:off x="5720587" y="2693267"/>
            <a:ext cx="1648500" cy="0"/>
          </a:xfrm>
          <a:prstGeom prst="straightConnector1">
            <a:avLst/>
          </a:prstGeom>
          <a:noFill/>
          <a:ln w="50800" cap="flat" cmpd="sng">
            <a:solidFill>
              <a:srgbClr val="E8A433"/>
            </a:solidFill>
            <a:prstDash val="solid"/>
            <a:miter lim="400000"/>
            <a:headEnd type="none" w="sm" len="sm"/>
            <a:tailEnd type="triangle" w="med" len="med"/>
          </a:ln>
        </p:spPr>
      </p:cxnSp>
      <p:sp>
        <p:nvSpPr>
          <p:cNvPr id="192" name="Google Shape;192;p25"/>
          <p:cNvSpPr txBox="1"/>
          <p:nvPr/>
        </p:nvSpPr>
        <p:spPr>
          <a:xfrm>
            <a:off x="6390244" y="2270274"/>
            <a:ext cx="2127300" cy="846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r>
              <a:rPr lang="en" sz="1500" b="0" i="0" u="none" strike="noStrike" cap="none">
                <a:latin typeface="Helvetica Neue"/>
                <a:ea typeface="Helvetica Neue"/>
                <a:cs typeface="Helvetica Neue"/>
                <a:sym typeface="Helvetica Neue"/>
              </a:rPr>
              <a:t>32/127 tools</a:t>
            </a:r>
            <a:endParaRPr/>
          </a:p>
          <a:p>
            <a:pPr marL="0" marR="0" lvl="0" indent="0" algn="ctr" rtl="0">
              <a:lnSpc>
                <a:spcPct val="100000"/>
              </a:lnSpc>
              <a:spcBef>
                <a:spcPts val="0"/>
              </a:spcBef>
              <a:spcAft>
                <a:spcPts val="0"/>
              </a:spcAft>
              <a:buClr>
                <a:srgbClr val="FFFFFF"/>
              </a:buClr>
              <a:buSzPts val="1500"/>
              <a:buFont typeface="Helvetica Neue"/>
              <a:buNone/>
            </a:pPr>
            <a:endParaRPr sz="1500" b="0" i="0" u="none" strike="noStrike" cap="none">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1500"/>
              <a:buFont typeface="Helvetica Neue"/>
              <a:buNone/>
            </a:pPr>
            <a:r>
              <a:rPr lang="en" sz="1500" b="0" i="0" u="none" strike="noStrike" cap="none">
                <a:latin typeface="Helvetica Neue"/>
                <a:ea typeface="Helvetica Neue"/>
                <a:cs typeface="Helvetica Neue"/>
                <a:sym typeface="Helvetica Neue"/>
              </a:rPr>
              <a:t>6/41 papers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198" name="Google Shape;198;p26" descr="Image"/>
          <p:cNvPicPr preferRelativeResize="0"/>
          <p:nvPr/>
        </p:nvPicPr>
        <p:blipFill rotWithShape="1">
          <a:blip r:embed="rId3">
            <a:alphaModFix/>
          </a:blip>
          <a:srcRect l="12111" t="54865"/>
          <a:stretch/>
        </p:blipFill>
        <p:spPr>
          <a:xfrm>
            <a:off x="1732351" y="561800"/>
            <a:ext cx="5823876" cy="410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Reproducibility Project: Cancer Biology</a:t>
            </a:r>
            <a:endParaRPr/>
          </a:p>
        </p:txBody>
      </p:sp>
      <p:sp>
        <p:nvSpPr>
          <p:cNvPr id="204" name="Google Shape;204;p27"/>
          <p:cNvSpPr txBox="1"/>
          <p:nvPr/>
        </p:nvSpPr>
        <p:spPr>
          <a:xfrm>
            <a:off x="1243200" y="1468950"/>
            <a:ext cx="6657600" cy="277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latin typeface="Avenir"/>
                <a:ea typeface="Avenir"/>
                <a:cs typeface="Avenir"/>
                <a:sym typeface="Avenir"/>
              </a:rPr>
              <a:t>“The project has already published replication results for 10 of the 18 studies in the journal eLife. The bottom line is mixed: Five were mostly repeatable, three were inconclusive, and two studies were negative, but the original findings have been confirmed by other labs.”</a:t>
            </a:r>
            <a:endParaRPr sz="2400">
              <a:latin typeface="Avenir"/>
              <a:ea typeface="Avenir"/>
              <a:cs typeface="Avenir"/>
              <a:sym typeface="Avenir"/>
            </a:endParaRPr>
          </a:p>
          <a:p>
            <a:pPr marL="0" lvl="0" indent="0" algn="ctr" rtl="0">
              <a:spcBef>
                <a:spcPts val="0"/>
              </a:spcBef>
              <a:spcAft>
                <a:spcPts val="0"/>
              </a:spcAft>
              <a:buClr>
                <a:schemeClr val="dk1"/>
              </a:buClr>
              <a:buSzPts val="1100"/>
              <a:buFont typeface="Arial"/>
              <a:buNone/>
            </a:pPr>
            <a:endParaRPr sz="2400">
              <a:latin typeface="Avenir"/>
              <a:ea typeface="Avenir"/>
              <a:cs typeface="Avenir"/>
              <a:sym typeface="Avenir"/>
            </a:endParaRPr>
          </a:p>
          <a:p>
            <a:pPr marL="0" lvl="0" indent="0" algn="ctr" rtl="0">
              <a:spcBef>
                <a:spcPts val="0"/>
              </a:spcBef>
              <a:spcAft>
                <a:spcPts val="0"/>
              </a:spcAft>
              <a:buNone/>
            </a:pPr>
            <a:endParaRPr sz="24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 sz="1400">
                <a:solidFill>
                  <a:schemeClr val="dk1"/>
                </a:solidFill>
                <a:latin typeface="Calibri"/>
                <a:ea typeface="Calibri"/>
                <a:cs typeface="Calibri"/>
                <a:sym typeface="Calibri"/>
              </a:rPr>
              <a:t>doi:10.1126/science.1213847 </a:t>
            </a:r>
            <a:endParaRPr sz="14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0"/>
              </a:spcBef>
              <a:spcAft>
                <a:spcPts val="0"/>
              </a:spcAft>
              <a:buNone/>
            </a:pPr>
            <a:endParaRPr/>
          </a:p>
        </p:txBody>
      </p:sp>
      <p:pic>
        <p:nvPicPr>
          <p:cNvPr id="210" name="Google Shape;210;p28"/>
          <p:cNvPicPr preferRelativeResize="0"/>
          <p:nvPr/>
        </p:nvPicPr>
        <p:blipFill rotWithShape="1">
          <a:blip r:embed="rId3">
            <a:alphaModFix/>
          </a:blip>
          <a:srcRect t="15371" b="6994"/>
          <a:stretch/>
        </p:blipFill>
        <p:spPr>
          <a:xfrm>
            <a:off x="1110750" y="1918500"/>
            <a:ext cx="6663501" cy="1667550"/>
          </a:xfrm>
          <a:prstGeom prst="rect">
            <a:avLst/>
          </a:prstGeom>
          <a:noFill/>
          <a:ln>
            <a:noFill/>
          </a:ln>
        </p:spPr>
      </p:pic>
      <p:sp>
        <p:nvSpPr>
          <p:cNvPr id="211" name="Google Shape;211;p28"/>
          <p:cNvSpPr txBox="1">
            <a:spLocks noGrp="1"/>
          </p:cNvSpPr>
          <p:nvPr>
            <p:ph type="title" idx="4294967295"/>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Spectrum of Reproducibility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grpSp>
        <p:nvGrpSpPr>
          <p:cNvPr id="217" name="Google Shape;217;p29"/>
          <p:cNvGrpSpPr/>
          <p:nvPr/>
        </p:nvGrpSpPr>
        <p:grpSpPr>
          <a:xfrm>
            <a:off x="2135865" y="801383"/>
            <a:ext cx="5156797" cy="3943010"/>
            <a:chOff x="1779713" y="523000"/>
            <a:chExt cx="5584575" cy="4270100"/>
          </a:xfrm>
        </p:grpSpPr>
        <p:pic>
          <p:nvPicPr>
            <p:cNvPr id="218" name="Google Shape;218;p29"/>
            <p:cNvPicPr preferRelativeResize="0"/>
            <p:nvPr/>
          </p:nvPicPr>
          <p:blipFill>
            <a:blip r:embed="rId3">
              <a:alphaModFix/>
            </a:blip>
            <a:stretch>
              <a:fillRect/>
            </a:stretch>
          </p:blipFill>
          <p:spPr>
            <a:xfrm>
              <a:off x="1779713" y="523000"/>
              <a:ext cx="5584575" cy="4270100"/>
            </a:xfrm>
            <a:prstGeom prst="rect">
              <a:avLst/>
            </a:prstGeom>
            <a:noFill/>
            <a:ln>
              <a:noFill/>
            </a:ln>
          </p:spPr>
        </p:pic>
        <p:sp>
          <p:nvSpPr>
            <p:cNvPr id="219" name="Google Shape;219;p29"/>
            <p:cNvSpPr/>
            <p:nvPr/>
          </p:nvSpPr>
          <p:spPr>
            <a:xfrm>
              <a:off x="1780875" y="712350"/>
              <a:ext cx="2873700" cy="186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0" name="Google Shape;220;p29"/>
          <p:cNvPicPr preferRelativeResize="0"/>
          <p:nvPr/>
        </p:nvPicPr>
        <p:blipFill>
          <a:blip r:embed="rId4">
            <a:alphaModFix/>
          </a:blip>
          <a:stretch>
            <a:fillRect/>
          </a:stretch>
        </p:blipFill>
        <p:spPr>
          <a:xfrm>
            <a:off x="1631000" y="363888"/>
            <a:ext cx="2171700" cy="2105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sz="1100">
                <a:solidFill>
                  <a:srgbClr val="333333"/>
                </a:solidFill>
                <a:highlight>
                  <a:srgbClr val="FFFFFF"/>
                </a:highlight>
                <a:latin typeface="Arial"/>
                <a:ea typeface="Arial"/>
                <a:cs typeface="Arial"/>
                <a:sym typeface="Arial"/>
              </a:rPr>
              <a:t>doi:10.1038/533452a</a:t>
            </a:r>
            <a:endParaRPr/>
          </a:p>
        </p:txBody>
      </p:sp>
      <p:pic>
        <p:nvPicPr>
          <p:cNvPr id="226" name="Google Shape;226;p30"/>
          <p:cNvPicPr preferRelativeResize="0"/>
          <p:nvPr/>
        </p:nvPicPr>
        <p:blipFill>
          <a:blip r:embed="rId3">
            <a:alphaModFix/>
          </a:blip>
          <a:stretch>
            <a:fillRect/>
          </a:stretch>
        </p:blipFill>
        <p:spPr>
          <a:xfrm>
            <a:off x="4806975" y="443825"/>
            <a:ext cx="3396675" cy="4259325"/>
          </a:xfrm>
          <a:prstGeom prst="rect">
            <a:avLst/>
          </a:prstGeom>
          <a:noFill/>
          <a:ln>
            <a:noFill/>
          </a:ln>
        </p:spPr>
      </p:pic>
      <p:pic>
        <p:nvPicPr>
          <p:cNvPr id="227" name="Google Shape;227;p30"/>
          <p:cNvPicPr preferRelativeResize="0"/>
          <p:nvPr/>
        </p:nvPicPr>
        <p:blipFill>
          <a:blip r:embed="rId4">
            <a:alphaModFix/>
          </a:blip>
          <a:stretch>
            <a:fillRect/>
          </a:stretch>
        </p:blipFill>
        <p:spPr>
          <a:xfrm>
            <a:off x="864750" y="152425"/>
            <a:ext cx="3343336" cy="4972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233" name="Google Shape;233;p31"/>
          <p:cNvPicPr preferRelativeResize="0"/>
          <p:nvPr/>
        </p:nvPicPr>
        <p:blipFill>
          <a:blip r:embed="rId3">
            <a:alphaModFix/>
          </a:blip>
          <a:stretch>
            <a:fillRect/>
          </a:stretch>
        </p:blipFill>
        <p:spPr>
          <a:xfrm>
            <a:off x="889737" y="242825"/>
            <a:ext cx="2748176" cy="2593676"/>
          </a:xfrm>
          <a:prstGeom prst="rect">
            <a:avLst/>
          </a:prstGeom>
          <a:noFill/>
          <a:ln>
            <a:noFill/>
          </a:ln>
        </p:spPr>
      </p:pic>
      <p:pic>
        <p:nvPicPr>
          <p:cNvPr id="234" name="Google Shape;234;p31"/>
          <p:cNvPicPr preferRelativeResize="0"/>
          <p:nvPr/>
        </p:nvPicPr>
        <p:blipFill>
          <a:blip r:embed="rId4">
            <a:alphaModFix/>
          </a:blip>
          <a:stretch>
            <a:fillRect/>
          </a:stretch>
        </p:blipFill>
        <p:spPr>
          <a:xfrm>
            <a:off x="352200" y="3068713"/>
            <a:ext cx="3823250" cy="1911625"/>
          </a:xfrm>
          <a:prstGeom prst="rect">
            <a:avLst/>
          </a:prstGeom>
          <a:noFill/>
          <a:ln>
            <a:noFill/>
          </a:ln>
        </p:spPr>
      </p:pic>
      <p:pic>
        <p:nvPicPr>
          <p:cNvPr id="235" name="Google Shape;235;p31"/>
          <p:cNvPicPr preferRelativeResize="0"/>
          <p:nvPr/>
        </p:nvPicPr>
        <p:blipFill>
          <a:blip r:embed="rId5">
            <a:alphaModFix/>
          </a:blip>
          <a:stretch>
            <a:fillRect/>
          </a:stretch>
        </p:blipFill>
        <p:spPr>
          <a:xfrm>
            <a:off x="4706575" y="416888"/>
            <a:ext cx="3823250" cy="44227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2389833"/>
            <a:ext cx="8520600" cy="935400"/>
          </a:xfrm>
          <a:prstGeom prst="rect">
            <a:avLst/>
          </a:prstGeom>
        </p:spPr>
        <p:txBody>
          <a:bodyPr spcFirstLastPara="1" wrap="square" lIns="94825" tIns="94825" rIns="94825" bIns="94825" anchor="ctr" anchorCtr="0">
            <a:noAutofit/>
          </a:bodyPr>
          <a:lstStyle/>
          <a:p>
            <a:pPr marL="0" lvl="0" indent="0" algn="ctr" rtl="0">
              <a:spcBef>
                <a:spcPts val="0"/>
              </a:spcBef>
              <a:spcAft>
                <a:spcPts val="0"/>
              </a:spcAft>
              <a:buNone/>
            </a:pPr>
            <a:r>
              <a:rPr lang="en"/>
              <a:t>Big Picture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241" name="Google Shape;241;p32" descr="d41586-018-06008-w.pdf"/>
          <p:cNvPicPr preferRelativeResize="0"/>
          <p:nvPr/>
        </p:nvPicPr>
        <p:blipFill rotWithShape="1">
          <a:blip r:embed="rId3">
            <a:alphaModFix/>
          </a:blip>
          <a:srcRect l="24551" t="14156" b="71457"/>
          <a:stretch/>
        </p:blipFill>
        <p:spPr>
          <a:xfrm>
            <a:off x="1877997" y="299525"/>
            <a:ext cx="6018950" cy="1524773"/>
          </a:xfrm>
          <a:prstGeom prst="rect">
            <a:avLst/>
          </a:prstGeom>
          <a:noFill/>
          <a:ln>
            <a:noFill/>
          </a:ln>
        </p:spPr>
      </p:pic>
      <p:pic>
        <p:nvPicPr>
          <p:cNvPr id="242" name="Google Shape;242;p32"/>
          <p:cNvPicPr preferRelativeResize="0"/>
          <p:nvPr/>
        </p:nvPicPr>
        <p:blipFill>
          <a:blip r:embed="rId4">
            <a:alphaModFix/>
          </a:blip>
          <a:stretch>
            <a:fillRect/>
          </a:stretch>
        </p:blipFill>
        <p:spPr>
          <a:xfrm>
            <a:off x="4924163" y="3541253"/>
            <a:ext cx="1579125" cy="524251"/>
          </a:xfrm>
          <a:prstGeom prst="rect">
            <a:avLst/>
          </a:prstGeom>
          <a:noFill/>
          <a:ln>
            <a:noFill/>
          </a:ln>
        </p:spPr>
      </p:pic>
      <p:pic>
        <p:nvPicPr>
          <p:cNvPr id="243" name="Google Shape;243;p32"/>
          <p:cNvPicPr preferRelativeResize="0"/>
          <p:nvPr/>
        </p:nvPicPr>
        <p:blipFill>
          <a:blip r:embed="rId5">
            <a:alphaModFix/>
          </a:blip>
          <a:stretch>
            <a:fillRect/>
          </a:stretch>
        </p:blipFill>
        <p:spPr>
          <a:xfrm>
            <a:off x="5029345" y="4232823"/>
            <a:ext cx="1631819" cy="652728"/>
          </a:xfrm>
          <a:prstGeom prst="rect">
            <a:avLst/>
          </a:prstGeom>
          <a:noFill/>
          <a:ln>
            <a:noFill/>
          </a:ln>
        </p:spPr>
      </p:pic>
      <p:pic>
        <p:nvPicPr>
          <p:cNvPr id="244" name="Google Shape;244;p32"/>
          <p:cNvPicPr preferRelativeResize="0"/>
          <p:nvPr/>
        </p:nvPicPr>
        <p:blipFill>
          <a:blip r:embed="rId6">
            <a:alphaModFix/>
          </a:blip>
          <a:stretch>
            <a:fillRect/>
          </a:stretch>
        </p:blipFill>
        <p:spPr>
          <a:xfrm>
            <a:off x="3079447" y="2919289"/>
            <a:ext cx="1506364" cy="831743"/>
          </a:xfrm>
          <a:prstGeom prst="rect">
            <a:avLst/>
          </a:prstGeom>
          <a:noFill/>
          <a:ln>
            <a:noFill/>
          </a:ln>
        </p:spPr>
      </p:pic>
      <p:pic>
        <p:nvPicPr>
          <p:cNvPr id="245" name="Google Shape;245;p32"/>
          <p:cNvPicPr preferRelativeResize="0"/>
          <p:nvPr/>
        </p:nvPicPr>
        <p:blipFill>
          <a:blip r:embed="rId7">
            <a:alphaModFix/>
          </a:blip>
          <a:stretch>
            <a:fillRect/>
          </a:stretch>
        </p:blipFill>
        <p:spPr>
          <a:xfrm>
            <a:off x="5355673" y="2057013"/>
            <a:ext cx="801052" cy="1107851"/>
          </a:xfrm>
          <a:prstGeom prst="rect">
            <a:avLst/>
          </a:prstGeom>
          <a:noFill/>
          <a:ln>
            <a:noFill/>
          </a:ln>
        </p:spPr>
      </p:pic>
      <p:pic>
        <p:nvPicPr>
          <p:cNvPr id="246" name="Google Shape;246;p32"/>
          <p:cNvPicPr preferRelativeResize="0"/>
          <p:nvPr/>
        </p:nvPicPr>
        <p:blipFill>
          <a:blip r:embed="rId8">
            <a:alphaModFix/>
          </a:blip>
          <a:stretch>
            <a:fillRect/>
          </a:stretch>
        </p:blipFill>
        <p:spPr>
          <a:xfrm>
            <a:off x="578973" y="2383309"/>
            <a:ext cx="2075481" cy="305636"/>
          </a:xfrm>
          <a:prstGeom prst="rect">
            <a:avLst/>
          </a:prstGeom>
          <a:noFill/>
          <a:ln>
            <a:noFill/>
          </a:ln>
        </p:spPr>
      </p:pic>
      <p:pic>
        <p:nvPicPr>
          <p:cNvPr id="247" name="Google Shape;247;p32"/>
          <p:cNvPicPr preferRelativeResize="0"/>
          <p:nvPr/>
        </p:nvPicPr>
        <p:blipFill>
          <a:blip r:embed="rId9">
            <a:alphaModFix/>
          </a:blip>
          <a:stretch>
            <a:fillRect/>
          </a:stretch>
        </p:blipFill>
        <p:spPr>
          <a:xfrm>
            <a:off x="534300" y="3044139"/>
            <a:ext cx="1996910" cy="706901"/>
          </a:xfrm>
          <a:prstGeom prst="rect">
            <a:avLst/>
          </a:prstGeom>
          <a:noFill/>
          <a:ln>
            <a:noFill/>
          </a:ln>
        </p:spPr>
      </p:pic>
      <p:pic>
        <p:nvPicPr>
          <p:cNvPr id="248" name="Google Shape;248;p32"/>
          <p:cNvPicPr preferRelativeResize="0"/>
          <p:nvPr/>
        </p:nvPicPr>
        <p:blipFill>
          <a:blip r:embed="rId10">
            <a:alphaModFix/>
          </a:blip>
          <a:stretch>
            <a:fillRect/>
          </a:stretch>
        </p:blipFill>
        <p:spPr>
          <a:xfrm>
            <a:off x="6955600" y="1933774"/>
            <a:ext cx="1438725" cy="1228900"/>
          </a:xfrm>
          <a:prstGeom prst="rect">
            <a:avLst/>
          </a:prstGeom>
          <a:noFill/>
          <a:ln>
            <a:noFill/>
          </a:ln>
        </p:spPr>
      </p:pic>
      <p:pic>
        <p:nvPicPr>
          <p:cNvPr id="249" name="Google Shape;249;p32"/>
          <p:cNvPicPr preferRelativeResize="0"/>
          <p:nvPr/>
        </p:nvPicPr>
        <p:blipFill>
          <a:blip r:embed="rId11">
            <a:alphaModFix/>
          </a:blip>
          <a:stretch>
            <a:fillRect/>
          </a:stretch>
        </p:blipFill>
        <p:spPr>
          <a:xfrm>
            <a:off x="6841650" y="3086512"/>
            <a:ext cx="1857250" cy="928625"/>
          </a:xfrm>
          <a:prstGeom prst="rect">
            <a:avLst/>
          </a:prstGeom>
          <a:noFill/>
          <a:ln>
            <a:noFill/>
          </a:ln>
        </p:spPr>
      </p:pic>
      <p:pic>
        <p:nvPicPr>
          <p:cNvPr id="250" name="Google Shape;250;p32"/>
          <p:cNvPicPr preferRelativeResize="0"/>
          <p:nvPr/>
        </p:nvPicPr>
        <p:blipFill>
          <a:blip r:embed="rId12">
            <a:alphaModFix/>
          </a:blip>
          <a:stretch>
            <a:fillRect/>
          </a:stretch>
        </p:blipFill>
        <p:spPr>
          <a:xfrm>
            <a:off x="1114150" y="3972963"/>
            <a:ext cx="1005125" cy="1005125"/>
          </a:xfrm>
          <a:prstGeom prst="rect">
            <a:avLst/>
          </a:prstGeom>
          <a:noFill/>
          <a:ln>
            <a:noFill/>
          </a:ln>
        </p:spPr>
      </p:pic>
      <p:pic>
        <p:nvPicPr>
          <p:cNvPr id="251" name="Google Shape;251;p32"/>
          <p:cNvPicPr preferRelativeResize="0"/>
          <p:nvPr/>
        </p:nvPicPr>
        <p:blipFill>
          <a:blip r:embed="rId13">
            <a:alphaModFix/>
          </a:blip>
          <a:stretch>
            <a:fillRect/>
          </a:stretch>
        </p:blipFill>
        <p:spPr>
          <a:xfrm>
            <a:off x="2846375" y="4065493"/>
            <a:ext cx="1857247" cy="820061"/>
          </a:xfrm>
          <a:prstGeom prst="rect">
            <a:avLst/>
          </a:prstGeom>
          <a:noFill/>
          <a:ln>
            <a:noFill/>
          </a:ln>
        </p:spPr>
      </p:pic>
      <p:pic>
        <p:nvPicPr>
          <p:cNvPr id="252" name="Google Shape;252;p32"/>
          <p:cNvPicPr preferRelativeResize="0"/>
          <p:nvPr/>
        </p:nvPicPr>
        <p:blipFill>
          <a:blip r:embed="rId14">
            <a:alphaModFix/>
          </a:blip>
          <a:stretch>
            <a:fillRect/>
          </a:stretch>
        </p:blipFill>
        <p:spPr>
          <a:xfrm>
            <a:off x="7242038" y="3998950"/>
            <a:ext cx="1056475" cy="1056475"/>
          </a:xfrm>
          <a:prstGeom prst="rect">
            <a:avLst/>
          </a:prstGeom>
          <a:noFill/>
          <a:ln>
            <a:noFill/>
          </a:ln>
        </p:spPr>
      </p:pic>
      <p:pic>
        <p:nvPicPr>
          <p:cNvPr id="253" name="Google Shape;253;p32"/>
          <p:cNvPicPr preferRelativeResize="0"/>
          <p:nvPr/>
        </p:nvPicPr>
        <p:blipFill>
          <a:blip r:embed="rId15">
            <a:alphaModFix/>
          </a:blip>
          <a:stretch>
            <a:fillRect/>
          </a:stretch>
        </p:blipFill>
        <p:spPr>
          <a:xfrm>
            <a:off x="3038973" y="2237098"/>
            <a:ext cx="1818100" cy="598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Our Goals</a:t>
            </a:r>
            <a:endParaRPr/>
          </a:p>
        </p:txBody>
      </p:sp>
      <p:sp>
        <p:nvSpPr>
          <p:cNvPr id="259" name="Google Shape;259;p33"/>
          <p:cNvSpPr txBox="1"/>
          <p:nvPr/>
        </p:nvSpPr>
        <p:spPr>
          <a:xfrm>
            <a:off x="344550" y="951375"/>
            <a:ext cx="8454900" cy="41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Avenir"/>
                <a:ea typeface="Avenir"/>
                <a:cs typeface="Avenir"/>
                <a:sym typeface="Avenir"/>
              </a:rPr>
              <a:t>Become </a:t>
            </a:r>
            <a:r>
              <a:rPr lang="en" sz="2300">
                <a:solidFill>
                  <a:srgbClr val="FF00FF"/>
                </a:solidFill>
                <a:latin typeface="Avenir"/>
                <a:ea typeface="Avenir"/>
                <a:cs typeface="Avenir"/>
                <a:sym typeface="Avenir"/>
              </a:rPr>
              <a:t>comfortable</a:t>
            </a:r>
            <a:r>
              <a:rPr lang="en" sz="2300">
                <a:latin typeface="Avenir"/>
                <a:ea typeface="Avenir"/>
                <a:cs typeface="Avenir"/>
                <a:sym typeface="Avenir"/>
              </a:rPr>
              <a:t> using and writing software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to work with large-scale biological data. </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Be able to </a:t>
            </a:r>
            <a:r>
              <a:rPr lang="en" sz="2300">
                <a:solidFill>
                  <a:srgbClr val="FF00FF"/>
                </a:solidFill>
                <a:latin typeface="Avenir"/>
                <a:ea typeface="Avenir"/>
                <a:cs typeface="Avenir"/>
                <a:sym typeface="Avenir"/>
              </a:rPr>
              <a:t>reuse</a:t>
            </a:r>
            <a:r>
              <a:rPr lang="en" sz="2300">
                <a:latin typeface="Avenir"/>
                <a:ea typeface="Avenir"/>
                <a:cs typeface="Avenir"/>
                <a:sym typeface="Avenir"/>
              </a:rPr>
              <a:t> and reproduce analyses. </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Understand the importance of tools and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practices like </a:t>
            </a:r>
            <a:r>
              <a:rPr lang="en" sz="2300">
                <a:solidFill>
                  <a:srgbClr val="FF00FF"/>
                </a:solidFill>
                <a:latin typeface="Avenir"/>
                <a:ea typeface="Avenir"/>
                <a:cs typeface="Avenir"/>
                <a:sym typeface="Avenir"/>
              </a:rPr>
              <a:t>version control</a:t>
            </a:r>
            <a:r>
              <a:rPr lang="en" sz="2300">
                <a:latin typeface="Avenir"/>
                <a:ea typeface="Avenir"/>
                <a:cs typeface="Avenir"/>
                <a:sym typeface="Avenir"/>
              </a:rPr>
              <a:t> and apply them.</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Get some </a:t>
            </a:r>
            <a:r>
              <a:rPr lang="en" sz="2300">
                <a:solidFill>
                  <a:srgbClr val="FF00FF"/>
                </a:solidFill>
                <a:latin typeface="Avenir"/>
                <a:ea typeface="Avenir"/>
                <a:cs typeface="Avenir"/>
                <a:sym typeface="Avenir"/>
              </a:rPr>
              <a:t>initial exposure</a:t>
            </a:r>
            <a:r>
              <a:rPr lang="en" sz="2300">
                <a:latin typeface="Avenir"/>
                <a:ea typeface="Avenir"/>
                <a:cs typeface="Avenir"/>
                <a:sym typeface="Avenir"/>
              </a:rPr>
              <a:t> to key data analysis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problems and be prepared to approach a wide variety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of data analysis problems throughout the coming year.</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Learning Objectives</a:t>
            </a:r>
            <a:endParaRPr/>
          </a:p>
        </p:txBody>
      </p:sp>
      <p:sp>
        <p:nvSpPr>
          <p:cNvPr id="265" name="Google Shape;265;p34"/>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457200" lvl="0" indent="-349250" algn="l" rtl="0">
              <a:spcBef>
                <a:spcPts val="0"/>
              </a:spcBef>
              <a:spcAft>
                <a:spcPts val="0"/>
              </a:spcAft>
              <a:buSzPts val="1900"/>
              <a:buChar char="●"/>
            </a:pPr>
            <a:r>
              <a:rPr lang="en"/>
              <a:t>Develop </a:t>
            </a:r>
            <a:r>
              <a:rPr lang="en">
                <a:solidFill>
                  <a:srgbClr val="FF00FF"/>
                </a:solidFill>
              </a:rPr>
              <a:t>comfort</a:t>
            </a:r>
            <a:r>
              <a:rPr lang="en"/>
              <a:t> working within a </a:t>
            </a:r>
            <a:r>
              <a:rPr lang="en" u="sng"/>
              <a:t>UNIX environment</a:t>
            </a:r>
            <a:r>
              <a:rPr lang="en"/>
              <a:t> and at the command line to build and run programs</a:t>
            </a:r>
            <a:endParaRPr/>
          </a:p>
          <a:p>
            <a:pPr marL="457200" lvl="0" indent="-349250" algn="l" rtl="0">
              <a:spcBef>
                <a:spcPts val="0"/>
              </a:spcBef>
              <a:spcAft>
                <a:spcPts val="0"/>
              </a:spcAft>
              <a:buSzPts val="1900"/>
              <a:buChar char="●"/>
            </a:pPr>
            <a:r>
              <a:rPr lang="en"/>
              <a:t>Develop </a:t>
            </a:r>
            <a:r>
              <a:rPr lang="en">
                <a:solidFill>
                  <a:srgbClr val="FF00FF"/>
                </a:solidFill>
              </a:rPr>
              <a:t>confidence</a:t>
            </a:r>
            <a:r>
              <a:rPr lang="en"/>
              <a:t> using </a:t>
            </a:r>
            <a:r>
              <a:rPr lang="en" u="sng"/>
              <a:t>Python and its extended ecosystem</a:t>
            </a:r>
            <a:r>
              <a:rPr lang="en"/>
              <a:t> of tools for bioinformatic data analysis and visualization</a:t>
            </a:r>
            <a:endParaRPr/>
          </a:p>
          <a:p>
            <a:pPr marL="457200" lvl="0" indent="-349250" algn="l" rtl="0">
              <a:spcBef>
                <a:spcPts val="0"/>
              </a:spcBef>
              <a:spcAft>
                <a:spcPts val="0"/>
              </a:spcAft>
              <a:buSzPts val="1900"/>
              <a:buChar char="●"/>
            </a:pPr>
            <a:r>
              <a:rPr lang="en"/>
              <a:t>Develop </a:t>
            </a:r>
            <a:r>
              <a:rPr lang="en">
                <a:solidFill>
                  <a:srgbClr val="FF00FF"/>
                </a:solidFill>
              </a:rPr>
              <a:t>knowledge</a:t>
            </a:r>
            <a:r>
              <a:rPr lang="en"/>
              <a:t> of standard </a:t>
            </a:r>
            <a:r>
              <a:rPr lang="en" u="sng"/>
              <a:t>bioinformatic file formats</a:t>
            </a:r>
            <a:r>
              <a:rPr lang="en"/>
              <a:t> and where they fit within the context of a project</a:t>
            </a:r>
            <a:endParaRPr/>
          </a:p>
          <a:p>
            <a:pPr marL="457200" lvl="0" indent="-349250" algn="l" rtl="0">
              <a:spcBef>
                <a:spcPts val="0"/>
              </a:spcBef>
              <a:spcAft>
                <a:spcPts val="0"/>
              </a:spcAft>
              <a:buSzPts val="1900"/>
              <a:buChar char="●"/>
            </a:pPr>
            <a:r>
              <a:rPr lang="en"/>
              <a:t>Develop </a:t>
            </a:r>
            <a:r>
              <a:rPr lang="en">
                <a:solidFill>
                  <a:srgbClr val="FF00FF"/>
                </a:solidFill>
              </a:rPr>
              <a:t>appreciation</a:t>
            </a:r>
            <a:r>
              <a:rPr lang="en"/>
              <a:t> for and practice of concise and transparent </a:t>
            </a:r>
            <a:r>
              <a:rPr lang="en" u="sng"/>
              <a:t>presentation of data</a:t>
            </a:r>
            <a:endParaRPr u="sng"/>
          </a:p>
          <a:p>
            <a:pPr marL="457200" lvl="0" indent="-349250" algn="l" rtl="0">
              <a:spcBef>
                <a:spcPts val="0"/>
              </a:spcBef>
              <a:spcAft>
                <a:spcPts val="0"/>
              </a:spcAft>
              <a:buSzPts val="1900"/>
              <a:buChar char="●"/>
            </a:pPr>
            <a:r>
              <a:rPr lang="en"/>
              <a:t>Develop </a:t>
            </a:r>
            <a:r>
              <a:rPr lang="en">
                <a:solidFill>
                  <a:srgbClr val="FF00FF"/>
                </a:solidFill>
              </a:rPr>
              <a:t>fluency</a:t>
            </a:r>
            <a:r>
              <a:rPr lang="en"/>
              <a:t> in </a:t>
            </a:r>
            <a:r>
              <a:rPr lang="en" u="sng"/>
              <a:t>basic statistical tests</a:t>
            </a:r>
            <a:r>
              <a:rPr lang="en"/>
              <a:t>, associated assumptions, and interpretation of their output</a:t>
            </a:r>
            <a:endParaRPr/>
          </a:p>
          <a:p>
            <a:pPr marL="457200" lvl="0" indent="-349250" algn="l" rtl="0">
              <a:spcBef>
                <a:spcPts val="0"/>
              </a:spcBef>
              <a:spcAft>
                <a:spcPts val="0"/>
              </a:spcAft>
              <a:buSzPts val="1900"/>
              <a:buChar char="●"/>
            </a:pPr>
            <a:r>
              <a:rPr lang="en"/>
              <a:t>Develop </a:t>
            </a:r>
            <a:r>
              <a:rPr lang="en">
                <a:solidFill>
                  <a:srgbClr val="FF00FF"/>
                </a:solidFill>
              </a:rPr>
              <a:t>good habits</a:t>
            </a:r>
            <a:r>
              <a:rPr lang="en"/>
              <a:t> for ensuring </a:t>
            </a:r>
            <a:r>
              <a:rPr lang="en" u="sng"/>
              <a:t>reproducible research</a:t>
            </a:r>
            <a:endParaRPr u="sn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The Pandemic</a:t>
            </a:r>
            <a:endParaRPr/>
          </a:p>
        </p:txBody>
      </p:sp>
      <p:sp>
        <p:nvSpPr>
          <p:cNvPr id="271" name="Google Shape;271;p35"/>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0" lvl="0" indent="0" algn="l" rtl="0">
              <a:spcBef>
                <a:spcPts val="0"/>
              </a:spcBef>
              <a:spcAft>
                <a:spcPts val="1700"/>
              </a:spcAft>
              <a:buNone/>
            </a:pPr>
            <a:r>
              <a:rPr lang="en"/>
              <a:t>We know that this is </a:t>
            </a:r>
            <a:r>
              <a:rPr lang="en" b="1">
                <a:solidFill>
                  <a:srgbClr val="FF00FF"/>
                </a:solidFill>
              </a:rPr>
              <a:t>one of the least ideal situations</a:t>
            </a:r>
            <a:r>
              <a:rPr lang="en"/>
              <a:t> in which to be starting your first year of grad school and taking an intensive week-long coding course. Our plan is to be as understanding as possible about grading, attendance, and any issues that come up. </a:t>
            </a:r>
            <a:r>
              <a:rPr lang="en" b="1">
                <a:solidFill>
                  <a:srgbClr val="FF00FF"/>
                </a:solidFill>
              </a:rPr>
              <a:t>Please don’t hesitate to reach out </a:t>
            </a:r>
            <a:r>
              <a:rPr lang="en"/>
              <a:t>to an instructor or TA if you are having issues, and we will do our best to accomodate you however we can.</a:t>
            </a:r>
            <a:endParaRPr/>
          </a:p>
        </p:txBody>
      </p:sp>
      <p:pic>
        <p:nvPicPr>
          <p:cNvPr id="272" name="Google Shape;272;p35"/>
          <p:cNvPicPr preferRelativeResize="0"/>
          <p:nvPr/>
        </p:nvPicPr>
        <p:blipFill>
          <a:blip r:embed="rId3">
            <a:alphaModFix/>
          </a:blip>
          <a:stretch>
            <a:fillRect/>
          </a:stretch>
        </p:blipFill>
        <p:spPr>
          <a:xfrm>
            <a:off x="2185275" y="2964775"/>
            <a:ext cx="4572000" cy="257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sp>
        <p:nvSpPr>
          <p:cNvPr id="277" name="Google Shape;277;p36"/>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pollev.com/qbb2020ta1</a:t>
            </a:r>
            <a:endParaRPr/>
          </a:p>
        </p:txBody>
      </p:sp>
      <p:pic>
        <p:nvPicPr>
          <p:cNvPr id="278" name="Google Shape;278;p36"/>
          <p:cNvPicPr preferRelativeResize="0"/>
          <p:nvPr/>
        </p:nvPicPr>
        <p:blipFill>
          <a:blip r:embed="rId3">
            <a:alphaModFix/>
          </a:blip>
          <a:stretch>
            <a:fillRect/>
          </a:stretch>
        </p:blipFill>
        <p:spPr>
          <a:xfrm>
            <a:off x="722188" y="0"/>
            <a:ext cx="7699634" cy="4972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311700" y="2389833"/>
            <a:ext cx="8520600" cy="935400"/>
          </a:xfrm>
          <a:prstGeom prst="rect">
            <a:avLst/>
          </a:prstGeom>
        </p:spPr>
        <p:txBody>
          <a:bodyPr spcFirstLastPara="1" wrap="square" lIns="94825" tIns="94825" rIns="94825" bIns="94825" anchor="ctr" anchorCtr="0">
            <a:noAutofit/>
          </a:bodyPr>
          <a:lstStyle/>
          <a:p>
            <a:pPr marL="0" lvl="0" indent="0" algn="ctr" rtl="0">
              <a:spcBef>
                <a:spcPts val="0"/>
              </a:spcBef>
              <a:spcAft>
                <a:spcPts val="0"/>
              </a:spcAft>
              <a:buNone/>
            </a:pPr>
            <a:r>
              <a:rPr lang="en"/>
              <a:t>Logistics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bxlab.github.io/cmdb-bootcamp/syllabus</a:t>
            </a:r>
            <a:endParaRPr/>
          </a:p>
        </p:txBody>
      </p:sp>
      <p:pic>
        <p:nvPicPr>
          <p:cNvPr id="289" name="Google Shape;289;p38"/>
          <p:cNvPicPr preferRelativeResize="0"/>
          <p:nvPr/>
        </p:nvPicPr>
        <p:blipFill>
          <a:blip r:embed="rId3">
            <a:alphaModFix/>
          </a:blip>
          <a:stretch>
            <a:fillRect/>
          </a:stretch>
        </p:blipFill>
        <p:spPr>
          <a:xfrm>
            <a:off x="722188" y="0"/>
            <a:ext cx="7699634" cy="497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Five Day Agenda</a:t>
            </a:r>
            <a:endParaRPr/>
          </a:p>
        </p:txBody>
      </p:sp>
      <p:sp>
        <p:nvSpPr>
          <p:cNvPr id="295" name="Google Shape;295;p39"/>
          <p:cNvSpPr txBox="1"/>
          <p:nvPr/>
        </p:nvSpPr>
        <p:spPr>
          <a:xfrm>
            <a:off x="527275" y="1253975"/>
            <a:ext cx="884400" cy="2816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a:latin typeface="Avenir"/>
                <a:ea typeface="Avenir"/>
                <a:cs typeface="Avenir"/>
                <a:sym typeface="Avenir"/>
              </a:rPr>
              <a:t>Mon</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Tue</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Wed</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Thu</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Fri</a:t>
            </a:r>
            <a:endParaRPr sz="2400">
              <a:latin typeface="Avenir"/>
              <a:ea typeface="Avenir"/>
              <a:cs typeface="Avenir"/>
              <a:sym typeface="Avenir"/>
            </a:endParaRPr>
          </a:p>
        </p:txBody>
      </p:sp>
      <p:sp>
        <p:nvSpPr>
          <p:cNvPr id="296" name="Google Shape;296;p39"/>
          <p:cNvSpPr txBox="1"/>
          <p:nvPr/>
        </p:nvSpPr>
        <p:spPr>
          <a:xfrm>
            <a:off x="1665750" y="1253975"/>
            <a:ext cx="2150400" cy="2816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a:latin typeface="Avenir"/>
                <a:ea typeface="Avenir"/>
                <a:cs typeface="Avenir"/>
                <a:sym typeface="Avenir"/>
              </a:rPr>
              <a:t>Python</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Python</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Unix / Python</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Python</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Python / Unix</a:t>
            </a:r>
            <a:endParaRPr sz="2400">
              <a:latin typeface="Avenir"/>
              <a:ea typeface="Avenir"/>
              <a:cs typeface="Avenir"/>
              <a:sym typeface="Avenir"/>
            </a:endParaRPr>
          </a:p>
        </p:txBody>
      </p:sp>
      <p:sp>
        <p:nvSpPr>
          <p:cNvPr id="297" name="Google Shape;297;p39"/>
          <p:cNvSpPr txBox="1"/>
          <p:nvPr/>
        </p:nvSpPr>
        <p:spPr>
          <a:xfrm>
            <a:off x="3798225" y="1253975"/>
            <a:ext cx="5034000" cy="2816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400">
                <a:latin typeface="Avenir"/>
                <a:ea typeface="Avenir"/>
                <a:cs typeface="Avenir"/>
                <a:sym typeface="Avenir"/>
              </a:rPr>
              <a:t>Data Analysis / Python Basics</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Data Structures / Python Ecosystem</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Run Programs / Create Scripts</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Algorithmic Thinking / Statistics</a:t>
            </a:r>
            <a:endParaRPr sz="2400">
              <a:latin typeface="Avenir"/>
              <a:ea typeface="Avenir"/>
              <a:cs typeface="Avenir"/>
              <a:sym typeface="Avenir"/>
            </a:endParaRPr>
          </a:p>
          <a:p>
            <a:pPr marL="0" lvl="0" indent="0" algn="ctr" rtl="0">
              <a:lnSpc>
                <a:spcPct val="150000"/>
              </a:lnSpc>
              <a:spcBef>
                <a:spcPts val="0"/>
              </a:spcBef>
              <a:spcAft>
                <a:spcPts val="0"/>
              </a:spcAft>
              <a:buNone/>
            </a:pPr>
            <a:r>
              <a:rPr lang="en" sz="2400">
                <a:latin typeface="Avenir"/>
                <a:ea typeface="Avenir"/>
                <a:cs typeface="Avenir"/>
                <a:sym typeface="Avenir"/>
              </a:rPr>
              <a:t>Statistics / Pipelines</a:t>
            </a:r>
            <a:endParaRPr sz="2400">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Your 10am Wake Up Call</a:t>
            </a:r>
            <a:endParaRPr/>
          </a:p>
        </p:txBody>
      </p:sp>
      <p:sp>
        <p:nvSpPr>
          <p:cNvPr id="303" name="Google Shape;303;p40"/>
          <p:cNvSpPr txBox="1"/>
          <p:nvPr/>
        </p:nvSpPr>
        <p:spPr>
          <a:xfrm>
            <a:off x="1341150" y="1182000"/>
            <a:ext cx="6461700" cy="3351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solidFill>
                  <a:srgbClr val="999999"/>
                </a:solidFill>
                <a:latin typeface="Avenir"/>
                <a:ea typeface="Avenir"/>
                <a:cs typeface="Avenir"/>
                <a:sym typeface="Avenir"/>
              </a:rPr>
              <a:t>10:00 - 10:30		Presentations / Q&amp;A</a:t>
            </a:r>
            <a:endParaRPr sz="2400" b="1">
              <a:solidFill>
                <a:srgbClr val="999999"/>
              </a:solidFill>
              <a:latin typeface="Avenir"/>
              <a:ea typeface="Avenir"/>
              <a:cs typeface="Avenir"/>
              <a:sym typeface="Avenir"/>
            </a:endParaRPr>
          </a:p>
          <a:p>
            <a:pPr marL="0" lvl="0" indent="0" algn="l" rtl="0">
              <a:lnSpc>
                <a:spcPct val="150000"/>
              </a:lnSpc>
              <a:spcBef>
                <a:spcPts val="0"/>
              </a:spcBef>
              <a:spcAft>
                <a:spcPts val="0"/>
              </a:spcAft>
              <a:buNone/>
            </a:pPr>
            <a:r>
              <a:rPr lang="en" sz="2400" b="1">
                <a:solidFill>
                  <a:srgbClr val="0000FF"/>
                </a:solidFill>
                <a:latin typeface="Avenir"/>
                <a:ea typeface="Avenir"/>
                <a:cs typeface="Avenir"/>
                <a:sym typeface="Avenir"/>
              </a:rPr>
              <a:t>10:30 - 12:00		Lesson (video + live coding)</a:t>
            </a:r>
            <a:endParaRPr sz="2400" b="1">
              <a:solidFill>
                <a:srgbClr val="0000FF"/>
              </a:solidFill>
              <a:latin typeface="Avenir"/>
              <a:ea typeface="Avenir"/>
              <a:cs typeface="Avenir"/>
              <a:sym typeface="Avenir"/>
            </a:endParaRPr>
          </a:p>
          <a:p>
            <a:pPr marL="0" lvl="0" indent="0" algn="l" rtl="0">
              <a:lnSpc>
                <a:spcPct val="150000"/>
              </a:lnSpc>
              <a:spcBef>
                <a:spcPts val="0"/>
              </a:spcBef>
              <a:spcAft>
                <a:spcPts val="0"/>
              </a:spcAft>
              <a:buNone/>
            </a:pPr>
            <a:r>
              <a:rPr lang="en" sz="2400" b="1">
                <a:solidFill>
                  <a:srgbClr val="6AA84F"/>
                </a:solidFill>
                <a:latin typeface="Avenir"/>
                <a:ea typeface="Avenir"/>
                <a:cs typeface="Avenir"/>
                <a:sym typeface="Avenir"/>
              </a:rPr>
              <a:t>12:00 -   3:00		Lunch Exercise</a:t>
            </a:r>
            <a:endParaRPr sz="2400" b="1">
              <a:solidFill>
                <a:srgbClr val="6AA84F"/>
              </a:solidFill>
              <a:latin typeface="Avenir"/>
              <a:ea typeface="Avenir"/>
              <a:cs typeface="Avenir"/>
              <a:sym typeface="Avenir"/>
            </a:endParaRPr>
          </a:p>
          <a:p>
            <a:pPr marL="0" lvl="0" indent="0" algn="l" rtl="0">
              <a:lnSpc>
                <a:spcPct val="150000"/>
              </a:lnSpc>
              <a:spcBef>
                <a:spcPts val="0"/>
              </a:spcBef>
              <a:spcAft>
                <a:spcPts val="0"/>
              </a:spcAft>
              <a:buNone/>
            </a:pPr>
            <a:r>
              <a:rPr lang="en" sz="2400" b="1">
                <a:solidFill>
                  <a:srgbClr val="999999"/>
                </a:solidFill>
                <a:latin typeface="Avenir"/>
                <a:ea typeface="Avenir"/>
                <a:cs typeface="Avenir"/>
                <a:sym typeface="Avenir"/>
              </a:rPr>
              <a:t>  3:00 -   3:30		Presentations / Q&amp;A</a:t>
            </a:r>
            <a:endParaRPr sz="2400" b="1">
              <a:solidFill>
                <a:srgbClr val="999999"/>
              </a:solidFill>
              <a:latin typeface="Avenir"/>
              <a:ea typeface="Avenir"/>
              <a:cs typeface="Avenir"/>
              <a:sym typeface="Avenir"/>
            </a:endParaRPr>
          </a:p>
          <a:p>
            <a:pPr marL="0" lvl="0" indent="0" algn="l" rtl="0">
              <a:lnSpc>
                <a:spcPct val="150000"/>
              </a:lnSpc>
              <a:spcBef>
                <a:spcPts val="0"/>
              </a:spcBef>
              <a:spcAft>
                <a:spcPts val="0"/>
              </a:spcAft>
              <a:buNone/>
            </a:pPr>
            <a:r>
              <a:rPr lang="en" sz="2400" b="1">
                <a:solidFill>
                  <a:srgbClr val="0000FF"/>
                </a:solidFill>
                <a:latin typeface="Avenir"/>
                <a:ea typeface="Avenir"/>
                <a:cs typeface="Avenir"/>
                <a:sym typeface="Avenir"/>
              </a:rPr>
              <a:t>  3:30 -   5:00		Lesson (video + live coding)</a:t>
            </a:r>
            <a:endParaRPr sz="2400" b="1">
              <a:solidFill>
                <a:srgbClr val="0000FF"/>
              </a:solidFill>
              <a:latin typeface="Avenir"/>
              <a:ea typeface="Avenir"/>
              <a:cs typeface="Avenir"/>
              <a:sym typeface="Avenir"/>
            </a:endParaRPr>
          </a:p>
          <a:p>
            <a:pPr marL="0" lvl="0" indent="0" algn="l" rtl="0">
              <a:lnSpc>
                <a:spcPct val="150000"/>
              </a:lnSpc>
              <a:spcBef>
                <a:spcPts val="0"/>
              </a:spcBef>
              <a:spcAft>
                <a:spcPts val="0"/>
              </a:spcAft>
              <a:buNone/>
            </a:pPr>
            <a:r>
              <a:rPr lang="en" sz="2400" b="1">
                <a:solidFill>
                  <a:srgbClr val="6AA84F"/>
                </a:solidFill>
                <a:latin typeface="Avenir"/>
                <a:ea typeface="Avenir"/>
                <a:cs typeface="Avenir"/>
                <a:sym typeface="Avenir"/>
              </a:rPr>
              <a:t>					Homework Exercise</a:t>
            </a:r>
            <a:endParaRPr sz="2400" b="1">
              <a:solidFill>
                <a:srgbClr val="6AA84F"/>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Working Collaboratively</a:t>
            </a:r>
            <a:endParaRPr/>
          </a:p>
        </p:txBody>
      </p:sp>
      <p:pic>
        <p:nvPicPr>
          <p:cNvPr id="309" name="Google Shape;309;p41"/>
          <p:cNvPicPr preferRelativeResize="0"/>
          <p:nvPr/>
        </p:nvPicPr>
        <p:blipFill>
          <a:blip r:embed="rId3">
            <a:alphaModFix/>
          </a:blip>
          <a:stretch>
            <a:fillRect/>
          </a:stretch>
        </p:blipFill>
        <p:spPr>
          <a:xfrm>
            <a:off x="3630600" y="2098543"/>
            <a:ext cx="1882800" cy="1565074"/>
          </a:xfrm>
          <a:prstGeom prst="rect">
            <a:avLst/>
          </a:prstGeom>
          <a:noFill/>
          <a:ln>
            <a:noFill/>
          </a:ln>
        </p:spPr>
      </p:pic>
      <p:sp>
        <p:nvSpPr>
          <p:cNvPr id="310" name="Google Shape;310;p41"/>
          <p:cNvSpPr txBox="1"/>
          <p:nvPr/>
        </p:nvSpPr>
        <p:spPr>
          <a:xfrm>
            <a:off x="2506500" y="1198275"/>
            <a:ext cx="4131000" cy="63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Work and present in teams</a:t>
            </a:r>
            <a:endParaRPr sz="2400">
              <a:latin typeface="Avenir"/>
              <a:ea typeface="Avenir"/>
              <a:cs typeface="Avenir"/>
              <a:sym typeface="Avenir"/>
            </a:endParaRPr>
          </a:p>
        </p:txBody>
      </p:sp>
      <p:sp>
        <p:nvSpPr>
          <p:cNvPr id="311" name="Google Shape;311;p41"/>
          <p:cNvSpPr txBox="1"/>
          <p:nvPr/>
        </p:nvSpPr>
        <p:spPr>
          <a:xfrm>
            <a:off x="311700" y="3704750"/>
            <a:ext cx="3313200" cy="9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9999"/>
                </a:solidFill>
                <a:latin typeface="Avenir"/>
                <a:ea typeface="Avenir"/>
                <a:cs typeface="Avenir"/>
                <a:sym typeface="Avenir"/>
              </a:rPr>
              <a:t>Submit individually to</a:t>
            </a:r>
            <a:endParaRPr sz="2400">
              <a:solidFill>
                <a:srgbClr val="999999"/>
              </a:solidFill>
              <a:latin typeface="Avenir"/>
              <a:ea typeface="Avenir"/>
              <a:cs typeface="Avenir"/>
              <a:sym typeface="Avenir"/>
            </a:endParaRPr>
          </a:p>
          <a:p>
            <a:pPr marL="0" lvl="0" indent="0" algn="ctr" rtl="0">
              <a:spcBef>
                <a:spcPts val="0"/>
              </a:spcBef>
              <a:spcAft>
                <a:spcPts val="0"/>
              </a:spcAft>
              <a:buNone/>
            </a:pPr>
            <a:r>
              <a:rPr lang="en" sz="2400">
                <a:latin typeface="Avenir"/>
                <a:ea typeface="Avenir"/>
                <a:cs typeface="Avenir"/>
                <a:sym typeface="Avenir"/>
              </a:rPr>
              <a:t>qbb2020-answers</a:t>
            </a:r>
            <a:endParaRPr sz="2400">
              <a:latin typeface="Avenir"/>
              <a:ea typeface="Avenir"/>
              <a:cs typeface="Avenir"/>
              <a:sym typeface="Avenir"/>
            </a:endParaRPr>
          </a:p>
        </p:txBody>
      </p:sp>
      <p:sp>
        <p:nvSpPr>
          <p:cNvPr id="312" name="Google Shape;312;p41"/>
          <p:cNvSpPr txBox="1"/>
          <p:nvPr/>
        </p:nvSpPr>
        <p:spPr>
          <a:xfrm>
            <a:off x="5355250" y="3704750"/>
            <a:ext cx="3633300" cy="93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9999"/>
                </a:solidFill>
                <a:latin typeface="Avenir"/>
                <a:ea typeface="Avenir"/>
                <a:cs typeface="Avenir"/>
                <a:sym typeface="Avenir"/>
              </a:rPr>
              <a:t>Some files distributed via</a:t>
            </a:r>
            <a:r>
              <a:rPr lang="en" sz="2400">
                <a:latin typeface="Avenir"/>
                <a:ea typeface="Avenir"/>
                <a:cs typeface="Avenir"/>
                <a:sym typeface="Avenir"/>
              </a:rPr>
              <a:t> qbb2020</a:t>
            </a:r>
            <a:endParaRPr sz="240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30,000 ft Overview</a:t>
            </a:r>
            <a:endParaRPr/>
          </a:p>
        </p:txBody>
      </p:sp>
      <p:sp>
        <p:nvSpPr>
          <p:cNvPr id="97" name="Google Shape;97;p15"/>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457200" lvl="0" indent="-349250" algn="l" rtl="0">
              <a:spcBef>
                <a:spcPts val="0"/>
              </a:spcBef>
              <a:spcAft>
                <a:spcPts val="0"/>
              </a:spcAft>
              <a:buSzPts val="1900"/>
              <a:buChar char="●"/>
            </a:pPr>
            <a:r>
              <a:rPr lang="en"/>
              <a:t>You’re in the right Zoom</a:t>
            </a:r>
            <a:endParaRPr/>
          </a:p>
          <a:p>
            <a:pPr marL="457200" lvl="0" indent="-349250" algn="l" rtl="0">
              <a:spcBef>
                <a:spcPts val="0"/>
              </a:spcBef>
              <a:spcAft>
                <a:spcPts val="0"/>
              </a:spcAft>
              <a:buSzPts val="1900"/>
              <a:buChar char="●"/>
            </a:pPr>
            <a:r>
              <a:rPr lang="en"/>
              <a:t>Spend next five days together</a:t>
            </a:r>
            <a:endParaRPr/>
          </a:p>
          <a:p>
            <a:pPr marL="914400" lvl="1" indent="-317500" algn="l" rtl="0">
              <a:spcBef>
                <a:spcPts val="0"/>
              </a:spcBef>
              <a:spcAft>
                <a:spcPts val="0"/>
              </a:spcAft>
              <a:buSzPts val="1400"/>
              <a:buChar char="○"/>
            </a:pPr>
            <a:r>
              <a:rPr lang="en"/>
              <a:t>Gain comfort with computational tools like Unix and Python</a:t>
            </a:r>
            <a:endParaRPr/>
          </a:p>
          <a:p>
            <a:pPr marL="914400" lvl="1" indent="-317500" algn="l" rtl="0">
              <a:spcBef>
                <a:spcPts val="0"/>
              </a:spcBef>
              <a:spcAft>
                <a:spcPts val="0"/>
              </a:spcAft>
              <a:buSzPts val="1400"/>
              <a:buChar char="○"/>
            </a:pPr>
            <a:r>
              <a:rPr lang="en"/>
              <a:t>Become conversant in bioinformatics projects and data analysis</a:t>
            </a:r>
            <a:endParaRPr/>
          </a:p>
          <a:p>
            <a:pPr marL="457200" lvl="0" indent="-349250" algn="l" rtl="0">
              <a:spcBef>
                <a:spcPts val="0"/>
              </a:spcBef>
              <a:spcAft>
                <a:spcPts val="0"/>
              </a:spcAft>
              <a:buSzPts val="1900"/>
              <a:buChar char="●"/>
            </a:pPr>
            <a:r>
              <a:rPr lang="en"/>
              <a:t>Prepare for yearlong quantitative biology lab</a:t>
            </a:r>
            <a:endParaRPr/>
          </a:p>
          <a:p>
            <a:pPr marL="457200" lvl="0" indent="-349250" algn="l" rtl="0">
              <a:spcBef>
                <a:spcPts val="0"/>
              </a:spcBef>
              <a:spcAft>
                <a:spcPts val="0"/>
              </a:spcAft>
              <a:buSzPts val="1900"/>
              <a:buChar char="●"/>
            </a:pPr>
            <a:r>
              <a:rPr lang="en"/>
              <a:t>Geared for biologists with zero computational experience</a:t>
            </a:r>
            <a:endParaRPr/>
          </a:p>
          <a:p>
            <a:pPr marL="457200" lvl="0" indent="-349250" algn="l" rtl="0">
              <a:spcBef>
                <a:spcPts val="0"/>
              </a:spcBef>
              <a:spcAft>
                <a:spcPts val="0"/>
              </a:spcAft>
              <a:buSzPts val="1900"/>
              <a:buChar char="●"/>
            </a:pPr>
            <a:r>
              <a:rPr lang="en"/>
              <a:t>We’re here to help</a:t>
            </a:r>
            <a:endParaRPr/>
          </a:p>
          <a:p>
            <a:pPr marL="914400" lvl="1" indent="-317500" algn="l" rtl="0">
              <a:spcBef>
                <a:spcPts val="0"/>
              </a:spcBef>
              <a:spcAft>
                <a:spcPts val="0"/>
              </a:spcAft>
              <a:buSzPts val="1400"/>
              <a:buChar char="○"/>
            </a:pPr>
            <a:r>
              <a:rPr lang="en"/>
              <a:t>Can only help if you ask for help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Attendance</a:t>
            </a:r>
            <a:endParaRPr/>
          </a:p>
        </p:txBody>
      </p:sp>
      <p:sp>
        <p:nvSpPr>
          <p:cNvPr id="318" name="Google Shape;318;p42"/>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Clr>
                <a:schemeClr val="dk1"/>
              </a:buClr>
              <a:buSzPts val="1100"/>
              <a:buFont typeface="Arial"/>
              <a:buNone/>
            </a:pPr>
            <a:r>
              <a:rPr lang="en" sz="1800"/>
              <a:t>Due to the interactive nature of this course, there is a policy that students </a:t>
            </a:r>
            <a:r>
              <a:rPr lang="en" sz="1800" b="1">
                <a:solidFill>
                  <a:srgbClr val="FF00FF"/>
                </a:solidFill>
              </a:rPr>
              <a:t>should not participate in any other meetings</a:t>
            </a:r>
            <a:r>
              <a:rPr lang="en" sz="1800"/>
              <a:t>, courses, or lab work throughout the week. We recognize that this year is unique in that elective courses may begin concurrent with bootcamp. However, as a core CMDB course, bootcamp should take priority. If a student foresees attendance conflicts among their courses, they should contact a TA immediately so that this policy can be communicated to the necessary parties.</a:t>
            </a:r>
            <a:endParaRPr sz="1800"/>
          </a:p>
          <a:p>
            <a:pPr marL="0" lvl="0" indent="0" algn="l" rtl="0">
              <a:spcBef>
                <a:spcPts val="1700"/>
              </a:spcBef>
              <a:spcAft>
                <a:spcPts val="1700"/>
              </a:spcAft>
              <a:buNone/>
            </a:pPr>
            <a:r>
              <a:rPr lang="en" sz="1800"/>
              <a:t>Please be on time for course activities, and budget extra time in anticipation of technical delays. Your attendance is expected during all synchronous sessions and your effort is also expected during asynchronous sessions. Exceptions have been specifically granted for students in distant time zones. </a:t>
            </a:r>
            <a:r>
              <a:rPr lang="en" sz="1800" b="1">
                <a:solidFill>
                  <a:srgbClr val="FF00FF"/>
                </a:solidFill>
              </a:rPr>
              <a:t>Please let us know</a:t>
            </a:r>
            <a:r>
              <a:rPr lang="en" sz="1800"/>
              <a:t> about any emergencies, family responsibilities, illness, etc. that may prevent attendance, and we will work to accommodate reasonable requests.</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3"/>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For Biologists with No Python/Unix Experience</a:t>
            </a:r>
            <a:endParaRPr/>
          </a:p>
        </p:txBody>
      </p:sp>
      <p:pic>
        <p:nvPicPr>
          <p:cNvPr id="324" name="Google Shape;324;p43"/>
          <p:cNvPicPr preferRelativeResize="0"/>
          <p:nvPr/>
        </p:nvPicPr>
        <p:blipFill>
          <a:blip r:embed="rId3">
            <a:alphaModFix/>
          </a:blip>
          <a:stretch>
            <a:fillRect/>
          </a:stretch>
        </p:blipFill>
        <p:spPr>
          <a:xfrm>
            <a:off x="1910075" y="1158775"/>
            <a:ext cx="2125000" cy="2533075"/>
          </a:xfrm>
          <a:prstGeom prst="rect">
            <a:avLst/>
          </a:prstGeom>
          <a:noFill/>
          <a:ln>
            <a:noFill/>
          </a:ln>
        </p:spPr>
      </p:pic>
      <p:pic>
        <p:nvPicPr>
          <p:cNvPr id="325" name="Google Shape;325;p43"/>
          <p:cNvPicPr preferRelativeResize="0"/>
          <p:nvPr/>
        </p:nvPicPr>
        <p:blipFill>
          <a:blip r:embed="rId4">
            <a:alphaModFix/>
          </a:blip>
          <a:stretch>
            <a:fillRect/>
          </a:stretch>
        </p:blipFill>
        <p:spPr>
          <a:xfrm>
            <a:off x="5914550" y="1704494"/>
            <a:ext cx="1712299" cy="1651850"/>
          </a:xfrm>
          <a:prstGeom prst="rect">
            <a:avLst/>
          </a:prstGeom>
          <a:noFill/>
          <a:ln>
            <a:noFill/>
          </a:ln>
        </p:spPr>
      </p:pic>
      <p:pic>
        <p:nvPicPr>
          <p:cNvPr id="326" name="Google Shape;326;p43"/>
          <p:cNvPicPr preferRelativeResize="0"/>
          <p:nvPr/>
        </p:nvPicPr>
        <p:blipFill>
          <a:blip r:embed="rId5">
            <a:alphaModFix/>
          </a:blip>
          <a:stretch>
            <a:fillRect/>
          </a:stretch>
        </p:blipFill>
        <p:spPr>
          <a:xfrm>
            <a:off x="4804075" y="1703000"/>
            <a:ext cx="1712300" cy="1654840"/>
          </a:xfrm>
          <a:prstGeom prst="rect">
            <a:avLst/>
          </a:prstGeom>
          <a:noFill/>
          <a:ln>
            <a:noFill/>
          </a:ln>
        </p:spPr>
      </p:pic>
      <p:sp>
        <p:nvSpPr>
          <p:cNvPr id="327" name="Google Shape;327;p43"/>
          <p:cNvSpPr txBox="1"/>
          <p:nvPr/>
        </p:nvSpPr>
        <p:spPr>
          <a:xfrm>
            <a:off x="804900" y="4248675"/>
            <a:ext cx="75342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Kate Weaver • Steph Yan • Dylan Taylor</a:t>
            </a:r>
            <a:endParaRPr sz="2400">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Guidelines and Expectations</a:t>
            </a:r>
            <a:endParaRPr/>
          </a:p>
        </p:txBody>
      </p:sp>
      <p:sp>
        <p:nvSpPr>
          <p:cNvPr id="333" name="Google Shape;333;p44"/>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457200" lvl="0" indent="-349250" algn="l" rtl="0">
              <a:spcBef>
                <a:spcPts val="0"/>
              </a:spcBef>
              <a:spcAft>
                <a:spcPts val="0"/>
              </a:spcAft>
              <a:buSzPts val="1900"/>
              <a:buChar char="●"/>
            </a:pPr>
            <a:r>
              <a:rPr lang="en"/>
              <a:t>No question is too simple</a:t>
            </a:r>
            <a:endParaRPr/>
          </a:p>
          <a:p>
            <a:pPr marL="457200" lvl="0" indent="-349250" algn="l" rtl="0">
              <a:spcBef>
                <a:spcPts val="0"/>
              </a:spcBef>
              <a:spcAft>
                <a:spcPts val="0"/>
              </a:spcAft>
              <a:buSzPts val="1900"/>
              <a:buChar char="●"/>
            </a:pPr>
            <a:r>
              <a:rPr lang="en"/>
              <a:t>No question has been asked too many times</a:t>
            </a:r>
            <a:endParaRPr/>
          </a:p>
          <a:p>
            <a:pPr marL="457200" lvl="0" indent="-349250" algn="l" rtl="0">
              <a:spcBef>
                <a:spcPts val="0"/>
              </a:spcBef>
              <a:spcAft>
                <a:spcPts val="0"/>
              </a:spcAft>
              <a:buSzPts val="1900"/>
              <a:buChar char="●"/>
            </a:pPr>
            <a:r>
              <a:rPr lang="en"/>
              <a:t>Use Slack for sending messages</a:t>
            </a:r>
            <a:endParaRPr/>
          </a:p>
          <a:p>
            <a:pPr marL="457200" lvl="0" indent="-349250" algn="l" rtl="0">
              <a:spcBef>
                <a:spcPts val="0"/>
              </a:spcBef>
              <a:spcAft>
                <a:spcPts val="0"/>
              </a:spcAft>
              <a:buSzPts val="1900"/>
              <a:buChar char="●"/>
            </a:pPr>
            <a:r>
              <a:rPr lang="en"/>
              <a:t>Keep your Zoom camera on when possible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311700" y="2389833"/>
            <a:ext cx="8520600" cy="935400"/>
          </a:xfrm>
          <a:prstGeom prst="rect">
            <a:avLst/>
          </a:prstGeom>
        </p:spPr>
        <p:txBody>
          <a:bodyPr spcFirstLastPara="1" wrap="square" lIns="94825" tIns="94825" rIns="94825" bIns="94825" anchor="ctr" anchorCtr="0">
            <a:noAutofit/>
          </a:bodyPr>
          <a:lstStyle/>
          <a:p>
            <a:pPr marL="0" lvl="0" indent="0" algn="ctr" rtl="0">
              <a:spcBef>
                <a:spcPts val="0"/>
              </a:spcBef>
              <a:spcAft>
                <a:spcPts val="0"/>
              </a:spcAft>
              <a:buNone/>
            </a:pPr>
            <a:r>
              <a:rPr lang="en"/>
              <a:t>Technology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Computational Tools</a:t>
            </a:r>
            <a:endParaRPr/>
          </a:p>
        </p:txBody>
      </p:sp>
      <p:sp>
        <p:nvSpPr>
          <p:cNvPr id="344" name="Google Shape;344;p46"/>
          <p:cNvSpPr txBox="1"/>
          <p:nvPr/>
        </p:nvSpPr>
        <p:spPr>
          <a:xfrm>
            <a:off x="1553075" y="4033250"/>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Terminal</a:t>
            </a:r>
            <a:endParaRPr sz="2400">
              <a:latin typeface="Avenir"/>
              <a:ea typeface="Avenir"/>
              <a:cs typeface="Avenir"/>
              <a:sym typeface="Avenir"/>
            </a:endParaRPr>
          </a:p>
        </p:txBody>
      </p:sp>
      <p:sp>
        <p:nvSpPr>
          <p:cNvPr id="345" name="Google Shape;345;p46"/>
          <p:cNvSpPr txBox="1"/>
          <p:nvPr/>
        </p:nvSpPr>
        <p:spPr>
          <a:xfrm>
            <a:off x="5390625" y="4033250"/>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Jupyter</a:t>
            </a:r>
            <a:endParaRPr sz="2400">
              <a:latin typeface="Avenir"/>
              <a:ea typeface="Avenir"/>
              <a:cs typeface="Avenir"/>
              <a:sym typeface="Avenir"/>
            </a:endParaRPr>
          </a:p>
        </p:txBody>
      </p:sp>
      <p:pic>
        <p:nvPicPr>
          <p:cNvPr id="346" name="Google Shape;346;p46"/>
          <p:cNvPicPr preferRelativeResize="0"/>
          <p:nvPr/>
        </p:nvPicPr>
        <p:blipFill>
          <a:blip r:embed="rId3">
            <a:alphaModFix/>
          </a:blip>
          <a:stretch>
            <a:fillRect/>
          </a:stretch>
        </p:blipFill>
        <p:spPr>
          <a:xfrm>
            <a:off x="575575" y="1131861"/>
            <a:ext cx="4054449" cy="2841674"/>
          </a:xfrm>
          <a:prstGeom prst="rect">
            <a:avLst/>
          </a:prstGeom>
          <a:noFill/>
          <a:ln>
            <a:noFill/>
          </a:ln>
        </p:spPr>
      </p:pic>
      <p:pic>
        <p:nvPicPr>
          <p:cNvPr id="347" name="Google Shape;347;p46"/>
          <p:cNvPicPr preferRelativeResize="0"/>
          <p:nvPr/>
        </p:nvPicPr>
        <p:blipFill>
          <a:blip r:embed="rId4">
            <a:alphaModFix/>
          </a:blip>
          <a:stretch>
            <a:fillRect/>
          </a:stretch>
        </p:blipFill>
        <p:spPr>
          <a:xfrm>
            <a:off x="4701421" y="1087089"/>
            <a:ext cx="3831531" cy="27143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7"/>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Communication Tools</a:t>
            </a:r>
            <a:endParaRPr/>
          </a:p>
        </p:txBody>
      </p:sp>
      <p:pic>
        <p:nvPicPr>
          <p:cNvPr id="353" name="Google Shape;353;p47"/>
          <p:cNvPicPr preferRelativeResize="0"/>
          <p:nvPr/>
        </p:nvPicPr>
        <p:blipFill>
          <a:blip r:embed="rId3">
            <a:alphaModFix/>
          </a:blip>
          <a:stretch>
            <a:fillRect/>
          </a:stretch>
        </p:blipFill>
        <p:spPr>
          <a:xfrm>
            <a:off x="2941225" y="715825"/>
            <a:ext cx="2804350" cy="2804350"/>
          </a:xfrm>
          <a:prstGeom prst="rect">
            <a:avLst/>
          </a:prstGeom>
          <a:noFill/>
          <a:ln>
            <a:noFill/>
          </a:ln>
        </p:spPr>
      </p:pic>
      <p:sp>
        <p:nvSpPr>
          <p:cNvPr id="354" name="Google Shape;354;p47"/>
          <p:cNvSpPr txBox="1"/>
          <p:nvPr/>
        </p:nvSpPr>
        <p:spPr>
          <a:xfrm>
            <a:off x="3373020" y="3169150"/>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Slack</a:t>
            </a:r>
            <a:endParaRPr sz="2400">
              <a:latin typeface="Avenir"/>
              <a:ea typeface="Avenir"/>
              <a:cs typeface="Avenir"/>
              <a:sym typeface="Avenir"/>
            </a:endParaRPr>
          </a:p>
        </p:txBody>
      </p:sp>
      <p:sp>
        <p:nvSpPr>
          <p:cNvPr id="355" name="Google Shape;355;p47"/>
          <p:cNvSpPr txBox="1"/>
          <p:nvPr/>
        </p:nvSpPr>
        <p:spPr>
          <a:xfrm>
            <a:off x="565625" y="3169150"/>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Zoom</a:t>
            </a:r>
            <a:endParaRPr sz="2400">
              <a:latin typeface="Avenir"/>
              <a:ea typeface="Avenir"/>
              <a:cs typeface="Avenir"/>
              <a:sym typeface="Avenir"/>
            </a:endParaRPr>
          </a:p>
        </p:txBody>
      </p:sp>
      <p:sp>
        <p:nvSpPr>
          <p:cNvPr id="356" name="Google Shape;356;p47"/>
          <p:cNvSpPr txBox="1"/>
          <p:nvPr/>
        </p:nvSpPr>
        <p:spPr>
          <a:xfrm>
            <a:off x="6180415" y="3169150"/>
            <a:ext cx="24192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Poll Everywhere</a:t>
            </a:r>
            <a:endParaRPr sz="2400">
              <a:latin typeface="Avenir"/>
              <a:ea typeface="Avenir"/>
              <a:cs typeface="Avenir"/>
              <a:sym typeface="Avenir"/>
            </a:endParaRPr>
          </a:p>
        </p:txBody>
      </p:sp>
      <p:pic>
        <p:nvPicPr>
          <p:cNvPr id="357" name="Google Shape;357;p47"/>
          <p:cNvPicPr preferRelativeResize="0"/>
          <p:nvPr/>
        </p:nvPicPr>
        <p:blipFill rotWithShape="1">
          <a:blip r:embed="rId4">
            <a:alphaModFix/>
          </a:blip>
          <a:srcRect b="29448"/>
          <a:stretch/>
        </p:blipFill>
        <p:spPr>
          <a:xfrm>
            <a:off x="489425" y="1303988"/>
            <a:ext cx="1971000" cy="1627982"/>
          </a:xfrm>
          <a:prstGeom prst="rect">
            <a:avLst/>
          </a:prstGeom>
          <a:noFill/>
          <a:ln>
            <a:noFill/>
          </a:ln>
        </p:spPr>
      </p:pic>
      <p:pic>
        <p:nvPicPr>
          <p:cNvPr id="358" name="Google Shape;358;p47"/>
          <p:cNvPicPr preferRelativeResize="0"/>
          <p:nvPr/>
        </p:nvPicPr>
        <p:blipFill>
          <a:blip r:embed="rId5">
            <a:alphaModFix/>
          </a:blip>
          <a:stretch>
            <a:fillRect/>
          </a:stretch>
        </p:blipFill>
        <p:spPr>
          <a:xfrm>
            <a:off x="6607375" y="1335362"/>
            <a:ext cx="1565275" cy="1565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8"/>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364" name="Google Shape;364;p48"/>
          <p:cNvPicPr preferRelativeResize="0"/>
          <p:nvPr/>
        </p:nvPicPr>
        <p:blipFill>
          <a:blip r:embed="rId3">
            <a:alphaModFix/>
          </a:blip>
          <a:stretch>
            <a:fillRect/>
          </a:stretch>
        </p:blipFill>
        <p:spPr>
          <a:xfrm>
            <a:off x="543863" y="340975"/>
            <a:ext cx="8056275" cy="4182225"/>
          </a:xfrm>
          <a:prstGeom prst="rect">
            <a:avLst/>
          </a:prstGeom>
          <a:noFill/>
          <a:ln>
            <a:noFill/>
          </a:ln>
        </p:spPr>
      </p:pic>
      <p:sp>
        <p:nvSpPr>
          <p:cNvPr id="365" name="Google Shape;365;p48"/>
          <p:cNvSpPr/>
          <p:nvPr/>
        </p:nvSpPr>
        <p:spPr>
          <a:xfrm rot="10800000" flipH="1">
            <a:off x="801792" y="1377449"/>
            <a:ext cx="1675500" cy="330600"/>
          </a:xfrm>
          <a:prstGeom prst="roundRect">
            <a:avLst>
              <a:gd name="adj" fmla="val 16667"/>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8"/>
          <p:cNvSpPr/>
          <p:nvPr/>
        </p:nvSpPr>
        <p:spPr>
          <a:xfrm rot="10800000" flipH="1">
            <a:off x="3651492" y="2814721"/>
            <a:ext cx="536100" cy="371700"/>
          </a:xfrm>
          <a:prstGeom prst="roundRect">
            <a:avLst>
              <a:gd name="adj" fmla="val 16667"/>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8"/>
          <p:cNvSpPr/>
          <p:nvPr/>
        </p:nvSpPr>
        <p:spPr>
          <a:xfrm rot="10800000" flipH="1">
            <a:off x="5760286" y="2814721"/>
            <a:ext cx="536100" cy="371700"/>
          </a:xfrm>
          <a:prstGeom prst="roundRect">
            <a:avLst>
              <a:gd name="adj" fmla="val 16667"/>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49"/>
          <p:cNvPicPr preferRelativeResize="0"/>
          <p:nvPr/>
        </p:nvPicPr>
        <p:blipFill>
          <a:blip r:embed="rId3">
            <a:alphaModFix/>
          </a:blip>
          <a:stretch>
            <a:fillRect/>
          </a:stretch>
        </p:blipFill>
        <p:spPr>
          <a:xfrm>
            <a:off x="1505700" y="1149024"/>
            <a:ext cx="6132600" cy="3743450"/>
          </a:xfrm>
          <a:prstGeom prst="rect">
            <a:avLst/>
          </a:prstGeom>
          <a:noFill/>
          <a:ln>
            <a:noFill/>
          </a:ln>
        </p:spPr>
      </p:pic>
      <p:sp>
        <p:nvSpPr>
          <p:cNvPr id="373" name="Google Shape;373;p49"/>
          <p:cNvSpPr/>
          <p:nvPr/>
        </p:nvSpPr>
        <p:spPr>
          <a:xfrm>
            <a:off x="1483800" y="1148625"/>
            <a:ext cx="3112200" cy="37434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583925" y="1148625"/>
            <a:ext cx="3112200" cy="19059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583925" y="2986125"/>
            <a:ext cx="3112200" cy="19059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6" name="Google Shape;376;p49"/>
          <p:cNvPicPr preferRelativeResize="0"/>
          <p:nvPr/>
        </p:nvPicPr>
        <p:blipFill rotWithShape="1">
          <a:blip r:embed="rId4">
            <a:alphaModFix/>
          </a:blip>
          <a:srcRect l="7723" t="19808" r="61917" b="21061"/>
          <a:stretch/>
        </p:blipFill>
        <p:spPr>
          <a:xfrm>
            <a:off x="446325" y="2535535"/>
            <a:ext cx="796125" cy="970437"/>
          </a:xfrm>
          <a:prstGeom prst="rect">
            <a:avLst/>
          </a:prstGeom>
          <a:noFill/>
          <a:ln>
            <a:noFill/>
          </a:ln>
        </p:spPr>
      </p:pic>
      <p:pic>
        <p:nvPicPr>
          <p:cNvPr id="377" name="Google Shape;377;p49"/>
          <p:cNvPicPr preferRelativeResize="0"/>
          <p:nvPr/>
        </p:nvPicPr>
        <p:blipFill rotWithShape="1">
          <a:blip r:embed="rId4">
            <a:alphaModFix/>
          </a:blip>
          <a:srcRect l="57648" t="52326" r="11991"/>
          <a:stretch/>
        </p:blipFill>
        <p:spPr>
          <a:xfrm>
            <a:off x="7852975" y="3415412"/>
            <a:ext cx="1065650" cy="1047325"/>
          </a:xfrm>
          <a:prstGeom prst="rect">
            <a:avLst/>
          </a:prstGeom>
          <a:noFill/>
          <a:ln>
            <a:noFill/>
          </a:ln>
        </p:spPr>
      </p:pic>
      <p:pic>
        <p:nvPicPr>
          <p:cNvPr id="378" name="Google Shape;378;p49"/>
          <p:cNvPicPr preferRelativeResize="0"/>
          <p:nvPr/>
        </p:nvPicPr>
        <p:blipFill>
          <a:blip r:embed="rId5">
            <a:alphaModFix/>
          </a:blip>
          <a:stretch>
            <a:fillRect/>
          </a:stretch>
        </p:blipFill>
        <p:spPr>
          <a:xfrm>
            <a:off x="8007150" y="1570538"/>
            <a:ext cx="757275" cy="757275"/>
          </a:xfrm>
          <a:prstGeom prst="rect">
            <a:avLst/>
          </a:prstGeom>
          <a:noFill/>
          <a:ln>
            <a:noFill/>
          </a:ln>
        </p:spPr>
      </p:pic>
      <p:sp>
        <p:nvSpPr>
          <p:cNvPr id="379" name="Google Shape;379;p49"/>
          <p:cNvSpPr txBox="1"/>
          <p:nvPr/>
        </p:nvSpPr>
        <p:spPr>
          <a:xfrm>
            <a:off x="7852988" y="2306920"/>
            <a:ext cx="1065600" cy="42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Avenir"/>
                <a:ea typeface="Avenir"/>
                <a:cs typeface="Avenir"/>
                <a:sym typeface="Avenir"/>
              </a:rPr>
              <a:t>Chrome</a:t>
            </a:r>
            <a:endParaRPr sz="1800" b="1">
              <a:latin typeface="Avenir"/>
              <a:ea typeface="Avenir"/>
              <a:cs typeface="Avenir"/>
              <a:sym typeface="Avenir"/>
            </a:endParaRPr>
          </a:p>
        </p:txBody>
      </p:sp>
      <p:sp>
        <p:nvSpPr>
          <p:cNvPr id="380" name="Google Shape;380;p49"/>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Managing Multiple Laptop Windows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Managing Multiple Web Browser Tabs</a:t>
            </a:r>
            <a:endParaRPr/>
          </a:p>
        </p:txBody>
      </p:sp>
      <p:sp>
        <p:nvSpPr>
          <p:cNvPr id="386" name="Google Shape;386;p50"/>
          <p:cNvSpPr txBox="1"/>
          <p:nvPr/>
        </p:nvSpPr>
        <p:spPr>
          <a:xfrm>
            <a:off x="312525" y="931788"/>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Agenda</a:t>
            </a:r>
            <a:endParaRPr sz="2200">
              <a:latin typeface="Avenir"/>
              <a:ea typeface="Avenir"/>
              <a:cs typeface="Avenir"/>
              <a:sym typeface="Avenir"/>
            </a:endParaRPr>
          </a:p>
        </p:txBody>
      </p:sp>
      <p:pic>
        <p:nvPicPr>
          <p:cNvPr id="387" name="Google Shape;387;p50"/>
          <p:cNvPicPr preferRelativeResize="0"/>
          <p:nvPr/>
        </p:nvPicPr>
        <p:blipFill>
          <a:blip r:embed="rId3">
            <a:alphaModFix/>
          </a:blip>
          <a:stretch>
            <a:fillRect/>
          </a:stretch>
        </p:blipFill>
        <p:spPr>
          <a:xfrm>
            <a:off x="520598" y="2389750"/>
            <a:ext cx="8198303" cy="5715000"/>
          </a:xfrm>
          <a:prstGeom prst="rect">
            <a:avLst/>
          </a:prstGeom>
          <a:noFill/>
          <a:ln>
            <a:noFill/>
          </a:ln>
        </p:spPr>
      </p:pic>
      <p:sp>
        <p:nvSpPr>
          <p:cNvPr id="388" name="Google Shape;388;p50"/>
          <p:cNvSpPr txBox="1"/>
          <p:nvPr/>
        </p:nvSpPr>
        <p:spPr>
          <a:xfrm>
            <a:off x="1771475" y="1367000"/>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Poll Everywhere</a:t>
            </a:r>
            <a:endParaRPr sz="2200">
              <a:latin typeface="Avenir"/>
              <a:ea typeface="Avenir"/>
              <a:cs typeface="Avenir"/>
              <a:sym typeface="Avenir"/>
            </a:endParaRPr>
          </a:p>
        </p:txBody>
      </p:sp>
      <p:sp>
        <p:nvSpPr>
          <p:cNvPr id="389" name="Google Shape;389;p50"/>
          <p:cNvSpPr txBox="1"/>
          <p:nvPr/>
        </p:nvSpPr>
        <p:spPr>
          <a:xfrm>
            <a:off x="2944875" y="931788"/>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Jupyter</a:t>
            </a:r>
            <a:endParaRPr sz="2200">
              <a:latin typeface="Avenir"/>
              <a:ea typeface="Avenir"/>
              <a:cs typeface="Avenir"/>
              <a:sym typeface="Avenir"/>
            </a:endParaRPr>
          </a:p>
        </p:txBody>
      </p:sp>
      <p:sp>
        <p:nvSpPr>
          <p:cNvPr id="390" name="Google Shape;390;p50"/>
          <p:cNvSpPr txBox="1"/>
          <p:nvPr/>
        </p:nvSpPr>
        <p:spPr>
          <a:xfrm>
            <a:off x="3986075" y="1367000"/>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Notebook</a:t>
            </a:r>
            <a:endParaRPr sz="2200">
              <a:latin typeface="Avenir"/>
              <a:ea typeface="Avenir"/>
              <a:cs typeface="Avenir"/>
              <a:sym typeface="Avenir"/>
            </a:endParaRPr>
          </a:p>
        </p:txBody>
      </p:sp>
      <p:sp>
        <p:nvSpPr>
          <p:cNvPr id="391" name="Google Shape;391;p50"/>
          <p:cNvSpPr txBox="1"/>
          <p:nvPr/>
        </p:nvSpPr>
        <p:spPr>
          <a:xfrm>
            <a:off x="5432925" y="931788"/>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Terminal</a:t>
            </a:r>
            <a:endParaRPr sz="2200">
              <a:latin typeface="Avenir"/>
              <a:ea typeface="Avenir"/>
              <a:cs typeface="Avenir"/>
              <a:sym typeface="Avenir"/>
            </a:endParaRPr>
          </a:p>
        </p:txBody>
      </p:sp>
      <p:sp>
        <p:nvSpPr>
          <p:cNvPr id="392" name="Google Shape;392;p50"/>
          <p:cNvSpPr txBox="1"/>
          <p:nvPr/>
        </p:nvSpPr>
        <p:spPr>
          <a:xfrm>
            <a:off x="6305700" y="1367000"/>
            <a:ext cx="2260800" cy="5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Avenir"/>
                <a:ea typeface="Avenir"/>
                <a:cs typeface="Avenir"/>
                <a:sym typeface="Avenir"/>
              </a:rPr>
              <a:t>Google</a:t>
            </a:r>
            <a:endParaRPr sz="2200">
              <a:latin typeface="Avenir"/>
              <a:ea typeface="Avenir"/>
              <a:cs typeface="Avenir"/>
              <a:sym typeface="Avenir"/>
            </a:endParaRPr>
          </a:p>
        </p:txBody>
      </p:sp>
      <p:sp>
        <p:nvSpPr>
          <p:cNvPr id="393" name="Google Shape;393;p50"/>
          <p:cNvSpPr/>
          <p:nvPr/>
        </p:nvSpPr>
        <p:spPr>
          <a:xfrm>
            <a:off x="1397925"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0"/>
          <p:cNvSpPr/>
          <p:nvPr/>
        </p:nvSpPr>
        <p:spPr>
          <a:xfrm>
            <a:off x="2444168"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0"/>
          <p:cNvSpPr/>
          <p:nvPr/>
        </p:nvSpPr>
        <p:spPr>
          <a:xfrm>
            <a:off x="3490410"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0"/>
          <p:cNvSpPr/>
          <p:nvPr/>
        </p:nvSpPr>
        <p:spPr>
          <a:xfrm>
            <a:off x="4536652"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0"/>
          <p:cNvSpPr/>
          <p:nvPr/>
        </p:nvSpPr>
        <p:spPr>
          <a:xfrm>
            <a:off x="5582895"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0"/>
          <p:cNvSpPr/>
          <p:nvPr/>
        </p:nvSpPr>
        <p:spPr>
          <a:xfrm>
            <a:off x="6629137" y="2414550"/>
            <a:ext cx="1068900" cy="492600"/>
          </a:xfrm>
          <a:prstGeom prst="rect">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 name="Google Shape;399;p50"/>
          <p:cNvCxnSpPr>
            <a:stCxn id="386" idx="2"/>
            <a:endCxn id="393" idx="0"/>
          </p:cNvCxnSpPr>
          <p:nvPr/>
        </p:nvCxnSpPr>
        <p:spPr>
          <a:xfrm>
            <a:off x="1442925" y="1523388"/>
            <a:ext cx="489600" cy="891300"/>
          </a:xfrm>
          <a:prstGeom prst="straightConnector1">
            <a:avLst/>
          </a:prstGeom>
          <a:noFill/>
          <a:ln w="38100" cap="flat" cmpd="sng">
            <a:solidFill>
              <a:srgbClr val="FF00FF"/>
            </a:solidFill>
            <a:prstDash val="solid"/>
            <a:round/>
            <a:headEnd type="none" w="med" len="med"/>
            <a:tailEnd type="stealth" w="med" len="med"/>
          </a:ln>
        </p:spPr>
      </p:cxnSp>
      <p:cxnSp>
        <p:nvCxnSpPr>
          <p:cNvPr id="400" name="Google Shape;400;p50"/>
          <p:cNvCxnSpPr>
            <a:stCxn id="388" idx="2"/>
            <a:endCxn id="394" idx="0"/>
          </p:cNvCxnSpPr>
          <p:nvPr/>
        </p:nvCxnSpPr>
        <p:spPr>
          <a:xfrm>
            <a:off x="2901875" y="1958600"/>
            <a:ext cx="76800" cy="456000"/>
          </a:xfrm>
          <a:prstGeom prst="straightConnector1">
            <a:avLst/>
          </a:prstGeom>
          <a:noFill/>
          <a:ln w="38100" cap="flat" cmpd="sng">
            <a:solidFill>
              <a:srgbClr val="FF00FF"/>
            </a:solidFill>
            <a:prstDash val="solid"/>
            <a:round/>
            <a:headEnd type="none" w="med" len="med"/>
            <a:tailEnd type="stealth" w="med" len="med"/>
          </a:ln>
        </p:spPr>
      </p:cxnSp>
      <p:cxnSp>
        <p:nvCxnSpPr>
          <p:cNvPr id="401" name="Google Shape;401;p50"/>
          <p:cNvCxnSpPr>
            <a:stCxn id="390" idx="2"/>
            <a:endCxn id="396" idx="0"/>
          </p:cNvCxnSpPr>
          <p:nvPr/>
        </p:nvCxnSpPr>
        <p:spPr>
          <a:xfrm flipH="1">
            <a:off x="5071175" y="1958600"/>
            <a:ext cx="45300" cy="456000"/>
          </a:xfrm>
          <a:prstGeom prst="straightConnector1">
            <a:avLst/>
          </a:prstGeom>
          <a:noFill/>
          <a:ln w="38100" cap="flat" cmpd="sng">
            <a:solidFill>
              <a:srgbClr val="FF00FF"/>
            </a:solidFill>
            <a:prstDash val="solid"/>
            <a:round/>
            <a:headEnd type="none" w="med" len="med"/>
            <a:tailEnd type="stealth" w="med" len="med"/>
          </a:ln>
        </p:spPr>
      </p:cxnSp>
      <p:cxnSp>
        <p:nvCxnSpPr>
          <p:cNvPr id="402" name="Google Shape;402;p50"/>
          <p:cNvCxnSpPr>
            <a:stCxn id="392" idx="2"/>
            <a:endCxn id="398" idx="0"/>
          </p:cNvCxnSpPr>
          <p:nvPr/>
        </p:nvCxnSpPr>
        <p:spPr>
          <a:xfrm flipH="1">
            <a:off x="7163700" y="1958600"/>
            <a:ext cx="272400" cy="456000"/>
          </a:xfrm>
          <a:prstGeom prst="straightConnector1">
            <a:avLst/>
          </a:prstGeom>
          <a:noFill/>
          <a:ln w="38100" cap="flat" cmpd="sng">
            <a:solidFill>
              <a:srgbClr val="FF00FF"/>
            </a:solidFill>
            <a:prstDash val="solid"/>
            <a:round/>
            <a:headEnd type="none" w="med" len="med"/>
            <a:tailEnd type="stealth" w="med" len="med"/>
          </a:ln>
        </p:spPr>
      </p:cxnSp>
      <p:cxnSp>
        <p:nvCxnSpPr>
          <p:cNvPr id="403" name="Google Shape;403;p50"/>
          <p:cNvCxnSpPr>
            <a:stCxn id="391" idx="2"/>
            <a:endCxn id="397" idx="0"/>
          </p:cNvCxnSpPr>
          <p:nvPr/>
        </p:nvCxnSpPr>
        <p:spPr>
          <a:xfrm flipH="1">
            <a:off x="6117225" y="1523388"/>
            <a:ext cx="446100" cy="891300"/>
          </a:xfrm>
          <a:prstGeom prst="straightConnector1">
            <a:avLst/>
          </a:prstGeom>
          <a:noFill/>
          <a:ln w="38100" cap="flat" cmpd="sng">
            <a:solidFill>
              <a:srgbClr val="FF00FF"/>
            </a:solidFill>
            <a:prstDash val="solid"/>
            <a:round/>
            <a:headEnd type="none" w="med" len="med"/>
            <a:tailEnd type="stealth" w="med" len="med"/>
          </a:ln>
        </p:spPr>
      </p:cxnSp>
      <p:cxnSp>
        <p:nvCxnSpPr>
          <p:cNvPr id="404" name="Google Shape;404;p50"/>
          <p:cNvCxnSpPr>
            <a:stCxn id="389" idx="2"/>
            <a:endCxn id="395" idx="0"/>
          </p:cNvCxnSpPr>
          <p:nvPr/>
        </p:nvCxnSpPr>
        <p:spPr>
          <a:xfrm flipH="1">
            <a:off x="4024875" y="1523388"/>
            <a:ext cx="50400" cy="891300"/>
          </a:xfrm>
          <a:prstGeom prst="straightConnector1">
            <a:avLst/>
          </a:prstGeom>
          <a:noFill/>
          <a:ln w="38100" cap="flat" cmpd="sng">
            <a:solidFill>
              <a:srgbClr val="FF00FF"/>
            </a:solidFill>
            <a:prstDash val="solid"/>
            <a:round/>
            <a:headEnd type="none" w="med" len="med"/>
            <a:tailEnd type="stealth"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1"/>
          <p:cNvSpPr txBox="1"/>
          <p:nvPr/>
        </p:nvSpPr>
        <p:spPr>
          <a:xfrm>
            <a:off x="4705925" y="920850"/>
            <a:ext cx="3916200" cy="4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Avenir"/>
                <a:ea typeface="Avenir"/>
                <a:cs typeface="Avenir"/>
                <a:sym typeface="Avenir"/>
              </a:rPr>
              <a:t>../data/genomes</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../data/rawdata</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../data/results</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../qbb2020-answers/README.md</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../qbb2020-answers/day1-morning</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../qbb2020-answers/day1-afternoon</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../qbb2020-answers/day2-morning</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../qbb2020-answers/day2-afternoon</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../qbb2020/README.md</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../qbb2020/binder</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../qbb2020/data</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../qbb2020/prep</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../qbb2020/resources_for_prep</a:t>
            </a: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a:p>
            <a:pPr marL="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10" name="Google Shape;410;p51"/>
          <p:cNvSpPr txBox="1"/>
          <p:nvPr/>
        </p:nvSpPr>
        <p:spPr>
          <a:xfrm>
            <a:off x="524225" y="920850"/>
            <a:ext cx="3916200" cy="44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/Users/cmdb/Applications</a:t>
            </a:r>
            <a:endParaRPr sz="1800">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/Users/cmdb/Desktop</a:t>
            </a:r>
            <a:endParaRPr sz="1800">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/Users/cmdb/Documents</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/Users/cmdb/Downloads</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/Users/cmdb/Library</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/Users/cmdb/Movies</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/Users/cmdb/Music</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/Users/cmdb/Pictures</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/Users/cmdb/Public</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solidFill>
                  <a:schemeClr val="dk1"/>
                </a:solidFill>
                <a:latin typeface="Avenir"/>
                <a:ea typeface="Avenir"/>
                <a:cs typeface="Avenir"/>
                <a:sym typeface="Avenir"/>
              </a:rPr>
              <a:t>/Users/cmdb/bin</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latin typeface="Avenir"/>
                <a:ea typeface="Avenir"/>
                <a:cs typeface="Avenir"/>
                <a:sym typeface="Avenir"/>
              </a:rPr>
              <a:t>/Users/cmdb/</a:t>
            </a:r>
            <a:r>
              <a:rPr lang="en" sz="1800" b="1">
                <a:solidFill>
                  <a:srgbClr val="FF00FF"/>
                </a:solidFill>
                <a:latin typeface="Avenir"/>
                <a:ea typeface="Avenir"/>
                <a:cs typeface="Avenir"/>
                <a:sym typeface="Avenir"/>
              </a:rPr>
              <a:t>data</a:t>
            </a:r>
            <a:endParaRPr sz="1800" b="1">
              <a:solidFill>
                <a:srgbClr val="FF00F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/Users/cmdb/init</a:t>
            </a:r>
            <a:endParaRPr sz="1800">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 sz="1800">
                <a:solidFill>
                  <a:schemeClr val="dk1"/>
                </a:solidFill>
                <a:latin typeface="Avenir"/>
                <a:ea typeface="Avenir"/>
                <a:cs typeface="Avenir"/>
                <a:sym typeface="Avenir"/>
              </a:rPr>
              <a:t>/Users/cmdb/miniconda</a:t>
            </a:r>
            <a:endParaRPr sz="1800">
              <a:solidFill>
                <a:schemeClr val="dk1"/>
              </a:solidFill>
              <a:latin typeface="Avenir"/>
              <a:ea typeface="Avenir"/>
              <a:cs typeface="Avenir"/>
              <a:sym typeface="Avenir"/>
            </a:endParaRPr>
          </a:p>
          <a:p>
            <a:pPr marL="0" lvl="0" indent="0" algn="l" rtl="0">
              <a:spcBef>
                <a:spcPts val="0"/>
              </a:spcBef>
              <a:spcAft>
                <a:spcPts val="0"/>
              </a:spcAft>
              <a:buNone/>
            </a:pPr>
            <a:r>
              <a:rPr lang="en" sz="1800">
                <a:latin typeface="Avenir"/>
                <a:ea typeface="Avenir"/>
                <a:cs typeface="Avenir"/>
                <a:sym typeface="Avenir"/>
              </a:rPr>
              <a:t>/Users/cmdb/</a:t>
            </a:r>
            <a:r>
              <a:rPr lang="en" sz="1800" b="1">
                <a:solidFill>
                  <a:srgbClr val="FF00FF"/>
                </a:solidFill>
                <a:latin typeface="Avenir"/>
                <a:ea typeface="Avenir"/>
                <a:cs typeface="Avenir"/>
                <a:sym typeface="Avenir"/>
              </a:rPr>
              <a:t>qbb2020</a:t>
            </a:r>
            <a:endParaRPr sz="1800" b="1">
              <a:solidFill>
                <a:srgbClr val="FF00FF"/>
              </a:solidFill>
              <a:latin typeface="Avenir"/>
              <a:ea typeface="Avenir"/>
              <a:cs typeface="Avenir"/>
              <a:sym typeface="Avenir"/>
            </a:endParaRPr>
          </a:p>
          <a:p>
            <a:pPr marL="0" lvl="0" indent="0" algn="l" rtl="0">
              <a:spcBef>
                <a:spcPts val="0"/>
              </a:spcBef>
              <a:spcAft>
                <a:spcPts val="0"/>
              </a:spcAft>
              <a:buNone/>
            </a:pPr>
            <a:r>
              <a:rPr lang="en" sz="1800">
                <a:latin typeface="Avenir"/>
                <a:ea typeface="Avenir"/>
                <a:cs typeface="Avenir"/>
                <a:sym typeface="Avenir"/>
              </a:rPr>
              <a:t>/Users/cmdb/</a:t>
            </a:r>
            <a:r>
              <a:rPr lang="en" sz="1800" b="1">
                <a:solidFill>
                  <a:srgbClr val="FF00FF"/>
                </a:solidFill>
                <a:latin typeface="Avenir"/>
                <a:ea typeface="Avenir"/>
                <a:cs typeface="Avenir"/>
                <a:sym typeface="Avenir"/>
              </a:rPr>
              <a:t>qbb2020-answers</a:t>
            </a:r>
            <a:endParaRPr sz="1800" b="1">
              <a:solidFill>
                <a:srgbClr val="FF00FF"/>
              </a:solidFill>
              <a:latin typeface="Avenir"/>
              <a:ea typeface="Avenir"/>
              <a:cs typeface="Avenir"/>
              <a:sym typeface="Avenir"/>
            </a:endParaRPr>
          </a:p>
        </p:txBody>
      </p:sp>
      <p:sp>
        <p:nvSpPr>
          <p:cNvPr id="411" name="Google Shape;411;p51"/>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Directory Structure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Introductions</a:t>
            </a:r>
            <a:endParaRPr/>
          </a:p>
        </p:txBody>
      </p:sp>
      <p:sp>
        <p:nvSpPr>
          <p:cNvPr id="103" name="Google Shape;103;p16"/>
          <p:cNvSpPr txBox="1"/>
          <p:nvPr/>
        </p:nvSpPr>
        <p:spPr>
          <a:xfrm>
            <a:off x="795450" y="2647575"/>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Rajiv</a:t>
            </a:r>
            <a:endParaRPr sz="2400">
              <a:latin typeface="Avenir"/>
              <a:ea typeface="Avenir"/>
              <a:cs typeface="Avenir"/>
              <a:sym typeface="Avenir"/>
            </a:endParaRPr>
          </a:p>
        </p:txBody>
      </p:sp>
      <p:sp>
        <p:nvSpPr>
          <p:cNvPr id="104" name="Google Shape;104;p16"/>
          <p:cNvSpPr txBox="1"/>
          <p:nvPr/>
        </p:nvSpPr>
        <p:spPr>
          <a:xfrm>
            <a:off x="3588413" y="2647575"/>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Mike</a:t>
            </a:r>
            <a:endParaRPr sz="2400">
              <a:latin typeface="Avenir"/>
              <a:ea typeface="Avenir"/>
              <a:cs typeface="Avenir"/>
              <a:sym typeface="Avenir"/>
            </a:endParaRPr>
          </a:p>
        </p:txBody>
      </p:sp>
      <p:sp>
        <p:nvSpPr>
          <p:cNvPr id="105" name="Google Shape;105;p16"/>
          <p:cNvSpPr txBox="1"/>
          <p:nvPr/>
        </p:nvSpPr>
        <p:spPr>
          <a:xfrm>
            <a:off x="6381375" y="2647575"/>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Fred</a:t>
            </a:r>
            <a:endParaRPr sz="2400">
              <a:latin typeface="Avenir"/>
              <a:ea typeface="Avenir"/>
              <a:cs typeface="Avenir"/>
              <a:sym typeface="Avenir"/>
            </a:endParaRPr>
          </a:p>
        </p:txBody>
      </p:sp>
      <p:sp>
        <p:nvSpPr>
          <p:cNvPr id="106" name="Google Shape;106;p16"/>
          <p:cNvSpPr txBox="1"/>
          <p:nvPr/>
        </p:nvSpPr>
        <p:spPr>
          <a:xfrm>
            <a:off x="795450" y="4803725"/>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Kate</a:t>
            </a:r>
            <a:endParaRPr sz="2400">
              <a:latin typeface="Avenir"/>
              <a:ea typeface="Avenir"/>
              <a:cs typeface="Avenir"/>
              <a:sym typeface="Avenir"/>
            </a:endParaRPr>
          </a:p>
        </p:txBody>
      </p:sp>
      <p:sp>
        <p:nvSpPr>
          <p:cNvPr id="107" name="Google Shape;107;p16"/>
          <p:cNvSpPr txBox="1"/>
          <p:nvPr/>
        </p:nvSpPr>
        <p:spPr>
          <a:xfrm>
            <a:off x="3588413" y="4800600"/>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Steph</a:t>
            </a:r>
            <a:endParaRPr sz="2400">
              <a:latin typeface="Avenir"/>
              <a:ea typeface="Avenir"/>
              <a:cs typeface="Avenir"/>
              <a:sym typeface="Avenir"/>
            </a:endParaRPr>
          </a:p>
        </p:txBody>
      </p:sp>
      <p:sp>
        <p:nvSpPr>
          <p:cNvPr id="108" name="Google Shape;108;p16"/>
          <p:cNvSpPr txBox="1"/>
          <p:nvPr/>
        </p:nvSpPr>
        <p:spPr>
          <a:xfrm>
            <a:off x="6381375" y="4803725"/>
            <a:ext cx="1971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Dylan</a:t>
            </a:r>
            <a:endParaRPr sz="2400">
              <a:latin typeface="Avenir"/>
              <a:ea typeface="Avenir"/>
              <a:cs typeface="Avenir"/>
              <a:sym typeface="Avenir"/>
            </a:endParaRPr>
          </a:p>
        </p:txBody>
      </p:sp>
      <p:pic>
        <p:nvPicPr>
          <p:cNvPr id="109" name="Google Shape;109;p16"/>
          <p:cNvPicPr preferRelativeResize="0"/>
          <p:nvPr/>
        </p:nvPicPr>
        <p:blipFill>
          <a:blip r:embed="rId3">
            <a:alphaModFix/>
          </a:blip>
          <a:stretch>
            <a:fillRect/>
          </a:stretch>
        </p:blipFill>
        <p:spPr>
          <a:xfrm>
            <a:off x="6681100" y="3362213"/>
            <a:ext cx="1371600" cy="1371600"/>
          </a:xfrm>
          <a:prstGeom prst="rect">
            <a:avLst/>
          </a:prstGeom>
          <a:noFill/>
          <a:ln>
            <a:noFill/>
          </a:ln>
        </p:spPr>
      </p:pic>
      <p:pic>
        <p:nvPicPr>
          <p:cNvPr id="110" name="Google Shape;110;p16"/>
          <p:cNvPicPr preferRelativeResize="0"/>
          <p:nvPr/>
        </p:nvPicPr>
        <p:blipFill>
          <a:blip r:embed="rId4">
            <a:alphaModFix/>
          </a:blip>
          <a:stretch>
            <a:fillRect/>
          </a:stretch>
        </p:blipFill>
        <p:spPr>
          <a:xfrm>
            <a:off x="1095150" y="3362213"/>
            <a:ext cx="1371600" cy="1371600"/>
          </a:xfrm>
          <a:prstGeom prst="rect">
            <a:avLst/>
          </a:prstGeom>
          <a:noFill/>
          <a:ln>
            <a:noFill/>
          </a:ln>
        </p:spPr>
      </p:pic>
      <p:pic>
        <p:nvPicPr>
          <p:cNvPr id="111" name="Google Shape;111;p16"/>
          <p:cNvPicPr preferRelativeResize="0"/>
          <p:nvPr/>
        </p:nvPicPr>
        <p:blipFill>
          <a:blip r:embed="rId5">
            <a:alphaModFix/>
          </a:blip>
          <a:stretch>
            <a:fillRect/>
          </a:stretch>
        </p:blipFill>
        <p:spPr>
          <a:xfrm>
            <a:off x="3888100" y="3362213"/>
            <a:ext cx="1371600" cy="1371600"/>
          </a:xfrm>
          <a:prstGeom prst="rect">
            <a:avLst/>
          </a:prstGeom>
          <a:noFill/>
          <a:ln>
            <a:noFill/>
          </a:ln>
        </p:spPr>
      </p:pic>
      <p:pic>
        <p:nvPicPr>
          <p:cNvPr id="112" name="Google Shape;112;p16"/>
          <p:cNvPicPr preferRelativeResize="0"/>
          <p:nvPr/>
        </p:nvPicPr>
        <p:blipFill>
          <a:blip r:embed="rId6">
            <a:alphaModFix/>
          </a:blip>
          <a:stretch>
            <a:fillRect/>
          </a:stretch>
        </p:blipFill>
        <p:spPr>
          <a:xfrm>
            <a:off x="1003313" y="1247306"/>
            <a:ext cx="1371600" cy="1371600"/>
          </a:xfrm>
          <a:prstGeom prst="rect">
            <a:avLst/>
          </a:prstGeom>
          <a:noFill/>
          <a:ln>
            <a:noFill/>
          </a:ln>
        </p:spPr>
      </p:pic>
      <p:pic>
        <p:nvPicPr>
          <p:cNvPr id="113" name="Google Shape;113;p16"/>
          <p:cNvPicPr preferRelativeResize="0"/>
          <p:nvPr/>
        </p:nvPicPr>
        <p:blipFill>
          <a:blip r:embed="rId7">
            <a:alphaModFix/>
          </a:blip>
          <a:stretch>
            <a:fillRect/>
          </a:stretch>
        </p:blipFill>
        <p:spPr>
          <a:xfrm>
            <a:off x="6681063" y="1247306"/>
            <a:ext cx="1371600" cy="1371600"/>
          </a:xfrm>
          <a:prstGeom prst="rect">
            <a:avLst/>
          </a:prstGeom>
          <a:noFill/>
          <a:ln>
            <a:noFill/>
          </a:ln>
        </p:spPr>
      </p:pic>
      <p:pic>
        <p:nvPicPr>
          <p:cNvPr id="114" name="Google Shape;114;p16"/>
          <p:cNvPicPr preferRelativeResize="0"/>
          <p:nvPr/>
        </p:nvPicPr>
        <p:blipFill>
          <a:blip r:embed="rId8">
            <a:alphaModFix/>
          </a:blip>
          <a:stretch>
            <a:fillRect/>
          </a:stretch>
        </p:blipFill>
        <p:spPr>
          <a:xfrm>
            <a:off x="3886200" y="1247306"/>
            <a:ext cx="1371600" cy="1371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2"/>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pic>
        <p:nvPicPr>
          <p:cNvPr id="417" name="Google Shape;417;p52"/>
          <p:cNvPicPr preferRelativeResize="0"/>
          <p:nvPr/>
        </p:nvPicPr>
        <p:blipFill>
          <a:blip r:embed="rId3">
            <a:alphaModFix/>
          </a:blip>
          <a:stretch>
            <a:fillRect/>
          </a:stretch>
        </p:blipFill>
        <p:spPr>
          <a:xfrm>
            <a:off x="593963" y="0"/>
            <a:ext cx="7956079" cy="4972549"/>
          </a:xfrm>
          <a:prstGeom prst="rect">
            <a:avLst/>
          </a:prstGeom>
          <a:noFill/>
          <a:ln>
            <a:noFill/>
          </a:ln>
        </p:spPr>
      </p:pic>
      <p:sp>
        <p:nvSpPr>
          <p:cNvPr id="418" name="Google Shape;418;p52"/>
          <p:cNvSpPr/>
          <p:nvPr/>
        </p:nvSpPr>
        <p:spPr>
          <a:xfrm rot="10800000" flipH="1">
            <a:off x="2588867" y="884096"/>
            <a:ext cx="3958800" cy="565200"/>
          </a:xfrm>
          <a:prstGeom prst="roundRect">
            <a:avLst>
              <a:gd name="adj" fmla="val 16667"/>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52"/>
          <p:cNvCxnSpPr/>
          <p:nvPr/>
        </p:nvCxnSpPr>
        <p:spPr>
          <a:xfrm rot="10800000" flipH="1">
            <a:off x="6742875" y="226325"/>
            <a:ext cx="1326000" cy="729600"/>
          </a:xfrm>
          <a:prstGeom prst="straightConnector1">
            <a:avLst/>
          </a:prstGeom>
          <a:noFill/>
          <a:ln w="38100" cap="flat" cmpd="sng">
            <a:solidFill>
              <a:srgbClr val="FF00FF"/>
            </a:solidFill>
            <a:prstDash val="solid"/>
            <a:round/>
            <a:headEnd type="none" w="med" len="med"/>
            <a:tailEnd type="stealth" w="med" len="med"/>
          </a:ln>
        </p:spPr>
      </p:cxnSp>
      <p:sp>
        <p:nvSpPr>
          <p:cNvPr id="420" name="Google Shape;420;p52"/>
          <p:cNvSpPr/>
          <p:nvPr/>
        </p:nvSpPr>
        <p:spPr>
          <a:xfrm rot="10800000" flipH="1">
            <a:off x="8079117" y="-63377"/>
            <a:ext cx="255300" cy="248400"/>
          </a:xfrm>
          <a:prstGeom prst="roundRect">
            <a:avLst>
              <a:gd name="adj" fmla="val 16667"/>
            </a:avLst>
          </a:prstGeom>
          <a:noFill/>
          <a:ln w="762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3"/>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Contributions</a:t>
            </a:r>
            <a:endParaRPr/>
          </a:p>
        </p:txBody>
      </p:sp>
      <p:sp>
        <p:nvSpPr>
          <p:cNvPr id="426" name="Google Shape;426;p53"/>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457200" lvl="0" indent="-349250" algn="l" rtl="0">
              <a:spcBef>
                <a:spcPts val="0"/>
              </a:spcBef>
              <a:spcAft>
                <a:spcPts val="0"/>
              </a:spcAft>
              <a:buSzPts val="1900"/>
              <a:buChar char="●"/>
            </a:pPr>
            <a:r>
              <a:rPr lang="en"/>
              <a:t>James Taylor</a:t>
            </a:r>
            <a:endParaRPr/>
          </a:p>
          <a:p>
            <a:pPr marL="457200" lvl="0" indent="-349250" algn="l" rtl="0">
              <a:spcBef>
                <a:spcPts val="0"/>
              </a:spcBef>
              <a:spcAft>
                <a:spcPts val="0"/>
              </a:spcAft>
              <a:buSzPts val="1900"/>
              <a:buChar char="●"/>
            </a:pPr>
            <a:r>
              <a:rPr lang="en"/>
              <a:t>Frederick Tan</a:t>
            </a:r>
            <a:endParaRPr/>
          </a:p>
          <a:p>
            <a:pPr marL="457200" lvl="0" indent="-349250" algn="l" rtl="0">
              <a:spcBef>
                <a:spcPts val="0"/>
              </a:spcBef>
              <a:spcAft>
                <a:spcPts val="0"/>
              </a:spcAft>
              <a:buSzPts val="1900"/>
              <a:buChar char="●"/>
            </a:pPr>
            <a:r>
              <a:rPr lang="en"/>
              <a:t>Rajiv McCoy</a:t>
            </a:r>
            <a:endParaRPr/>
          </a:p>
          <a:p>
            <a:pPr marL="457200" lvl="0" indent="-349250" algn="l" rtl="0">
              <a:spcBef>
                <a:spcPts val="0"/>
              </a:spcBef>
              <a:spcAft>
                <a:spcPts val="0"/>
              </a:spcAft>
              <a:buSzPts val="1900"/>
              <a:buChar char="●"/>
            </a:pPr>
            <a:r>
              <a:rPr lang="en"/>
              <a:t>Mike Sauria</a:t>
            </a:r>
            <a:endParaRPr/>
          </a:p>
          <a:p>
            <a:pPr marL="457200" lvl="0" indent="-349250" algn="l" rtl="0">
              <a:spcBef>
                <a:spcPts val="0"/>
              </a:spcBef>
              <a:spcAft>
                <a:spcPts val="0"/>
              </a:spcAft>
              <a:buSzPts val="1900"/>
              <a:buChar char="●"/>
            </a:pPr>
            <a:r>
              <a:rPr lang="en"/>
              <a:t>Kate Weaver</a:t>
            </a:r>
            <a:endParaRPr/>
          </a:p>
          <a:p>
            <a:pPr marL="457200" lvl="0" indent="-349250" algn="l" rtl="0">
              <a:spcBef>
                <a:spcPts val="0"/>
              </a:spcBef>
              <a:spcAft>
                <a:spcPts val="0"/>
              </a:spcAft>
              <a:buSzPts val="1900"/>
              <a:buChar char="●"/>
            </a:pPr>
            <a:r>
              <a:rPr lang="en"/>
              <a:t>Stephanie Yan</a:t>
            </a:r>
            <a:endParaRPr/>
          </a:p>
          <a:p>
            <a:pPr marL="457200" lvl="0" indent="-349250" algn="l" rtl="0">
              <a:spcBef>
                <a:spcPts val="0"/>
              </a:spcBef>
              <a:spcAft>
                <a:spcPts val="0"/>
              </a:spcAft>
              <a:buSzPts val="1900"/>
              <a:buChar char="●"/>
            </a:pPr>
            <a:r>
              <a:rPr lang="en"/>
              <a:t>Dylan Taylor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6436800" y="1405600"/>
            <a:ext cx="1886950" cy="1783175"/>
          </a:xfrm>
          <a:prstGeom prst="rect">
            <a:avLst/>
          </a:prstGeom>
          <a:noFill/>
          <a:ln>
            <a:noFill/>
          </a:ln>
        </p:spPr>
      </p:pic>
      <p:sp>
        <p:nvSpPr>
          <p:cNvPr id="120" name="Google Shape;120;p17"/>
          <p:cNvSpPr txBox="1"/>
          <p:nvPr/>
        </p:nvSpPr>
        <p:spPr>
          <a:xfrm>
            <a:off x="6529250" y="3264975"/>
            <a:ext cx="1807200" cy="253200"/>
          </a:xfrm>
          <a:prstGeom prst="rect">
            <a:avLst/>
          </a:prstGeom>
          <a:noFill/>
          <a:ln>
            <a:noFill/>
          </a:ln>
        </p:spPr>
        <p:txBody>
          <a:bodyPr spcFirstLastPara="1" wrap="square" lIns="91425" tIns="91425" rIns="91425" bIns="91425" anchor="t" anchorCtr="0">
            <a:noAutofit/>
          </a:bodyPr>
          <a:lstStyle/>
          <a:p>
            <a:pPr marL="254000" lvl="0" indent="0" algn="l" rtl="0">
              <a:lnSpc>
                <a:spcPct val="115000"/>
              </a:lnSpc>
              <a:spcBef>
                <a:spcPts val="0"/>
              </a:spcBef>
              <a:spcAft>
                <a:spcPts val="0"/>
              </a:spcAft>
              <a:buNone/>
            </a:pPr>
            <a:r>
              <a:rPr lang="en" sz="850">
                <a:solidFill>
                  <a:srgbClr val="212529"/>
                </a:solidFill>
                <a:latin typeface="Roboto"/>
                <a:ea typeface="Roboto"/>
                <a:cs typeface="Roboto"/>
                <a:sym typeface="Roboto"/>
              </a:rPr>
              <a:t>Design by </a:t>
            </a:r>
            <a:r>
              <a:rPr lang="en" sz="850">
                <a:solidFill>
                  <a:srgbClr val="2882DC"/>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Rebekka Paisner</a:t>
            </a:r>
            <a:endParaRPr sz="850">
              <a:solidFill>
                <a:srgbClr val="2882DC"/>
              </a:solidFill>
              <a:latin typeface="Roboto"/>
              <a:ea typeface="Roboto"/>
              <a:cs typeface="Roboto"/>
              <a:sym typeface="Roboto"/>
            </a:endParaRPr>
          </a:p>
          <a:p>
            <a:pPr marL="139700" lvl="0" indent="0" algn="l" rtl="0">
              <a:lnSpc>
                <a:spcPct val="115000"/>
              </a:lnSpc>
              <a:spcBef>
                <a:spcPts val="2000"/>
              </a:spcBef>
              <a:spcAft>
                <a:spcPts val="1100"/>
              </a:spcAft>
              <a:buNone/>
            </a:pPr>
            <a:endParaRPr sz="1050">
              <a:solidFill>
                <a:srgbClr val="212529"/>
              </a:solidFill>
              <a:latin typeface="Roboto"/>
              <a:ea typeface="Roboto"/>
              <a:cs typeface="Roboto"/>
              <a:sym typeface="Roboto"/>
            </a:endParaRPr>
          </a:p>
        </p:txBody>
      </p:sp>
      <p:sp>
        <p:nvSpPr>
          <p:cNvPr id="121" name="Google Shape;121;p17"/>
          <p:cNvSpPr txBox="1"/>
          <p:nvPr/>
        </p:nvSpPr>
        <p:spPr>
          <a:xfrm>
            <a:off x="501000" y="4335475"/>
            <a:ext cx="41040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Avenir"/>
                <a:ea typeface="Avenir"/>
                <a:cs typeface="Avenir"/>
                <a:sym typeface="Avenir"/>
              </a:rPr>
              <a:t>James Taylor (1979-2020)</a:t>
            </a:r>
            <a:endParaRPr sz="2400">
              <a:latin typeface="Avenir"/>
              <a:ea typeface="Avenir"/>
              <a:cs typeface="Avenir"/>
              <a:sym typeface="Avenir"/>
            </a:endParaRPr>
          </a:p>
        </p:txBody>
      </p:sp>
      <p:sp>
        <p:nvSpPr>
          <p:cNvPr id="122" name="Google Shape;122;p17"/>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jxtx-memorial.github.io</a:t>
            </a:r>
            <a:endParaRPr/>
          </a:p>
        </p:txBody>
      </p:sp>
      <p:pic>
        <p:nvPicPr>
          <p:cNvPr id="123" name="Google Shape;123;p17"/>
          <p:cNvPicPr preferRelativeResize="0"/>
          <p:nvPr/>
        </p:nvPicPr>
        <p:blipFill rotWithShape="1">
          <a:blip r:embed="rId5">
            <a:alphaModFix/>
          </a:blip>
          <a:srcRect t="31488" b="16351"/>
          <a:stretch/>
        </p:blipFill>
        <p:spPr>
          <a:xfrm>
            <a:off x="831250" y="730625"/>
            <a:ext cx="4978475" cy="346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What?  Short Overview</a:t>
            </a:r>
            <a:endParaRPr/>
          </a:p>
        </p:txBody>
      </p:sp>
      <p:sp>
        <p:nvSpPr>
          <p:cNvPr id="129" name="Google Shape;129;p18"/>
          <p:cNvSpPr txBox="1">
            <a:spLocks noGrp="1"/>
          </p:cNvSpPr>
          <p:nvPr>
            <p:ph type="body" idx="1"/>
          </p:nvPr>
        </p:nvSpPr>
        <p:spPr>
          <a:xfrm>
            <a:off x="311700" y="772528"/>
            <a:ext cx="8520600" cy="46878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Quantitative and computational methods are increasingly essential to all sub-disciplines of modern biological research. The goal of this intensive week-long “boot camp” is to </a:t>
            </a:r>
            <a:r>
              <a:rPr lang="en">
                <a:solidFill>
                  <a:srgbClr val="FF00FF"/>
                </a:solidFill>
              </a:rPr>
              <a:t>empower students with the fundamental skills</a:t>
            </a:r>
            <a:r>
              <a:rPr lang="en"/>
              <a:t> to apply these methods, as well as </a:t>
            </a:r>
            <a:r>
              <a:rPr lang="en">
                <a:solidFill>
                  <a:srgbClr val="FF00FF"/>
                </a:solidFill>
              </a:rPr>
              <a:t>connect them to resources</a:t>
            </a:r>
            <a:r>
              <a:rPr lang="en"/>
              <a:t> for further developing their knowledge and abilities.</a:t>
            </a:r>
            <a:endParaRPr/>
          </a:p>
          <a:p>
            <a:pPr marL="0" lvl="0" indent="0" algn="l" rtl="0">
              <a:spcBef>
                <a:spcPts val="1700"/>
              </a:spcBef>
              <a:spcAft>
                <a:spcPts val="1700"/>
              </a:spcAft>
              <a:buNone/>
            </a:pPr>
            <a:r>
              <a:rPr lang="en"/>
              <a:t>The class starts at 10 am with formal instruction ending at 5 pm daily. The course demonstrates the importance of version control, documentation, testing, and other methods for enhancing reproducibility, reliability, and useability of software. This is achieved through </a:t>
            </a:r>
            <a:r>
              <a:rPr lang="en">
                <a:solidFill>
                  <a:srgbClr val="FF00FF"/>
                </a:solidFill>
              </a:rPr>
              <a:t>live coding sessions</a:t>
            </a:r>
            <a:r>
              <a:rPr lang="en"/>
              <a:t> and use of </a:t>
            </a:r>
            <a:r>
              <a:rPr lang="en">
                <a:solidFill>
                  <a:srgbClr val="FF00FF"/>
                </a:solidFill>
              </a:rPr>
              <a:t>active learning exercises</a:t>
            </a:r>
            <a:r>
              <a:rPr lang="en"/>
              <a:t>, where for the majority of the class, students perform data analysis to address biological questions and reinforce core bioinformatic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311700" y="71139"/>
            <a:ext cx="8520600" cy="636300"/>
          </a:xfrm>
          <a:prstGeom prst="rect">
            <a:avLst/>
          </a:prstGeom>
        </p:spPr>
        <p:txBody>
          <a:bodyPr spcFirstLastPara="1" wrap="square" lIns="94825" tIns="94825" rIns="94825" bIns="94825" anchor="t" anchorCtr="0">
            <a:noAutofit/>
          </a:bodyPr>
          <a:lstStyle/>
          <a:p>
            <a:pPr marL="0" lvl="0" indent="0" algn="l" rtl="0">
              <a:spcBef>
                <a:spcPts val="0"/>
              </a:spcBef>
              <a:spcAft>
                <a:spcPts val="0"/>
              </a:spcAft>
              <a:buNone/>
            </a:pPr>
            <a:r>
              <a:rPr lang="en"/>
              <a:t>Why?  Modern biology is data intensive</a:t>
            </a:r>
            <a:endParaRPr/>
          </a:p>
        </p:txBody>
      </p:sp>
      <p:sp>
        <p:nvSpPr>
          <p:cNvPr id="135" name="Google Shape;135;p19"/>
          <p:cNvSpPr txBox="1"/>
          <p:nvPr/>
        </p:nvSpPr>
        <p:spPr>
          <a:xfrm>
            <a:off x="344550" y="951375"/>
            <a:ext cx="8454900" cy="384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Avenir"/>
                <a:ea typeface="Avenir"/>
                <a:cs typeface="Avenir"/>
                <a:sym typeface="Avenir"/>
              </a:rPr>
              <a:t>Large scale data acquisition has become easy,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e.g. high-throughput sequencing and imaging</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Experiments are increasingly complex</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Making sense of results often requires mining and making connections across multiple databases</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Nearly all high-profile research involves some </a:t>
            </a:r>
            <a:endParaRPr sz="2300">
              <a:latin typeface="Avenir"/>
              <a:ea typeface="Avenir"/>
              <a:cs typeface="Avenir"/>
              <a:sym typeface="Avenir"/>
            </a:endParaRPr>
          </a:p>
          <a:p>
            <a:pPr marL="0" lvl="0" indent="0" algn="ctr" rtl="0">
              <a:spcBef>
                <a:spcPts val="0"/>
              </a:spcBef>
              <a:spcAft>
                <a:spcPts val="0"/>
              </a:spcAft>
              <a:buNone/>
            </a:pPr>
            <a:r>
              <a:rPr lang="en" sz="2300">
                <a:latin typeface="Avenir"/>
                <a:ea typeface="Avenir"/>
                <a:cs typeface="Avenir"/>
                <a:sym typeface="Avenir"/>
              </a:rPr>
              <a:t>quantitative methods</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r>
              <a:rPr lang="en"/>
              <a:t>Data Pipeline, inspired by Leek and Peng, Nature 2015</a:t>
            </a:r>
            <a:endParaRPr/>
          </a:p>
        </p:txBody>
      </p:sp>
      <p:sp>
        <p:nvSpPr>
          <p:cNvPr id="141" name="Google Shape;141;p20"/>
          <p:cNvSpPr/>
          <p:nvPr/>
        </p:nvSpPr>
        <p:spPr>
          <a:xfrm>
            <a:off x="3725517" y="296651"/>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Idea</a:t>
            </a:r>
            <a:endParaRPr sz="700"/>
          </a:p>
        </p:txBody>
      </p:sp>
      <p:sp>
        <p:nvSpPr>
          <p:cNvPr id="142" name="Google Shape;142;p20"/>
          <p:cNvSpPr/>
          <p:nvPr/>
        </p:nvSpPr>
        <p:spPr>
          <a:xfrm>
            <a:off x="3725517" y="1091816"/>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Experiment</a:t>
            </a:r>
            <a:endParaRPr sz="700"/>
          </a:p>
        </p:txBody>
      </p:sp>
      <p:sp>
        <p:nvSpPr>
          <p:cNvPr id="143" name="Google Shape;143;p20"/>
          <p:cNvSpPr/>
          <p:nvPr/>
        </p:nvSpPr>
        <p:spPr>
          <a:xfrm>
            <a:off x="3725517" y="1886982"/>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Raw Data</a:t>
            </a:r>
            <a:endParaRPr sz="700"/>
          </a:p>
        </p:txBody>
      </p:sp>
      <p:sp>
        <p:nvSpPr>
          <p:cNvPr id="144" name="Google Shape;144;p20"/>
          <p:cNvSpPr/>
          <p:nvPr/>
        </p:nvSpPr>
        <p:spPr>
          <a:xfrm>
            <a:off x="3725517" y="2682147"/>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Tidy Data</a:t>
            </a:r>
            <a:endParaRPr sz="700"/>
          </a:p>
        </p:txBody>
      </p:sp>
      <p:sp>
        <p:nvSpPr>
          <p:cNvPr id="145" name="Google Shape;145;p20"/>
          <p:cNvSpPr/>
          <p:nvPr/>
        </p:nvSpPr>
        <p:spPr>
          <a:xfrm>
            <a:off x="3725517" y="3477312"/>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Summarized data</a:t>
            </a:r>
            <a:endParaRPr sz="700"/>
          </a:p>
        </p:txBody>
      </p:sp>
      <p:sp>
        <p:nvSpPr>
          <p:cNvPr id="146" name="Google Shape;146;p20"/>
          <p:cNvSpPr/>
          <p:nvPr/>
        </p:nvSpPr>
        <p:spPr>
          <a:xfrm>
            <a:off x="3725517" y="4272477"/>
            <a:ext cx="1834500" cy="336000"/>
          </a:xfrm>
          <a:prstGeom prst="rect">
            <a:avLst/>
          </a:prstGeom>
          <a:noFill/>
          <a:ln w="25400" cap="flat" cmpd="sng">
            <a:solidFill>
              <a:srgbClr val="000000"/>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Clr>
                <a:srgbClr val="FFFFFF"/>
              </a:buClr>
              <a:buSzPts val="2200"/>
              <a:buFont typeface="Helvetica Neue"/>
              <a:buNone/>
            </a:pPr>
            <a:r>
              <a:rPr lang="en" sz="1500" b="0" i="0" u="none" strike="noStrike" cap="none">
                <a:latin typeface="Helvetica Neue"/>
                <a:ea typeface="Helvetica Neue"/>
                <a:cs typeface="Helvetica Neue"/>
                <a:sym typeface="Helvetica Neue"/>
              </a:rPr>
              <a:t>Results</a:t>
            </a:r>
            <a:endParaRPr sz="700"/>
          </a:p>
        </p:txBody>
      </p:sp>
      <p:cxnSp>
        <p:nvCxnSpPr>
          <p:cNvPr id="147" name="Google Shape;147;p20"/>
          <p:cNvCxnSpPr/>
          <p:nvPr/>
        </p:nvCxnSpPr>
        <p:spPr>
          <a:xfrm>
            <a:off x="4642799" y="737810"/>
            <a:ext cx="0" cy="249000"/>
          </a:xfrm>
          <a:prstGeom prst="straightConnector1">
            <a:avLst/>
          </a:prstGeom>
          <a:noFill/>
          <a:ln w="38100" cap="flat" cmpd="sng">
            <a:solidFill>
              <a:srgbClr val="000000"/>
            </a:solidFill>
            <a:prstDash val="solid"/>
            <a:miter lim="400000"/>
            <a:headEnd type="none" w="sm" len="sm"/>
            <a:tailEnd type="triangle" w="med" len="med"/>
          </a:ln>
        </p:spPr>
      </p:cxnSp>
      <p:cxnSp>
        <p:nvCxnSpPr>
          <p:cNvPr id="148" name="Google Shape;148;p20"/>
          <p:cNvCxnSpPr/>
          <p:nvPr/>
        </p:nvCxnSpPr>
        <p:spPr>
          <a:xfrm>
            <a:off x="4642799" y="1532975"/>
            <a:ext cx="0" cy="249000"/>
          </a:xfrm>
          <a:prstGeom prst="straightConnector1">
            <a:avLst/>
          </a:prstGeom>
          <a:noFill/>
          <a:ln w="38100" cap="flat" cmpd="sng">
            <a:solidFill>
              <a:srgbClr val="000000"/>
            </a:solidFill>
            <a:prstDash val="solid"/>
            <a:miter lim="400000"/>
            <a:headEnd type="none" w="sm" len="sm"/>
            <a:tailEnd type="triangle" w="med" len="med"/>
          </a:ln>
        </p:spPr>
      </p:cxnSp>
      <p:cxnSp>
        <p:nvCxnSpPr>
          <p:cNvPr id="149" name="Google Shape;149;p20"/>
          <p:cNvCxnSpPr/>
          <p:nvPr/>
        </p:nvCxnSpPr>
        <p:spPr>
          <a:xfrm>
            <a:off x="4642799" y="2318894"/>
            <a:ext cx="0" cy="249000"/>
          </a:xfrm>
          <a:prstGeom prst="straightConnector1">
            <a:avLst/>
          </a:prstGeom>
          <a:noFill/>
          <a:ln w="38100" cap="flat" cmpd="sng">
            <a:solidFill>
              <a:srgbClr val="000000"/>
            </a:solidFill>
            <a:prstDash val="solid"/>
            <a:miter lim="400000"/>
            <a:headEnd type="none" w="sm" len="sm"/>
            <a:tailEnd type="triangle" w="med" len="med"/>
          </a:ln>
        </p:spPr>
      </p:cxnSp>
      <p:cxnSp>
        <p:nvCxnSpPr>
          <p:cNvPr id="150" name="Google Shape;150;p20"/>
          <p:cNvCxnSpPr/>
          <p:nvPr/>
        </p:nvCxnSpPr>
        <p:spPr>
          <a:xfrm>
            <a:off x="4642799" y="3114059"/>
            <a:ext cx="0" cy="249000"/>
          </a:xfrm>
          <a:prstGeom prst="straightConnector1">
            <a:avLst/>
          </a:prstGeom>
          <a:noFill/>
          <a:ln w="38100" cap="flat" cmpd="sng">
            <a:solidFill>
              <a:srgbClr val="000000"/>
            </a:solidFill>
            <a:prstDash val="solid"/>
            <a:miter lim="400000"/>
            <a:headEnd type="none" w="sm" len="sm"/>
            <a:tailEnd type="triangle" w="med" len="med"/>
          </a:ln>
        </p:spPr>
      </p:cxnSp>
      <p:cxnSp>
        <p:nvCxnSpPr>
          <p:cNvPr id="151" name="Google Shape;151;p20"/>
          <p:cNvCxnSpPr/>
          <p:nvPr/>
        </p:nvCxnSpPr>
        <p:spPr>
          <a:xfrm>
            <a:off x="4642799" y="3918471"/>
            <a:ext cx="0" cy="249000"/>
          </a:xfrm>
          <a:prstGeom prst="straightConnector1">
            <a:avLst/>
          </a:prstGeom>
          <a:noFill/>
          <a:ln w="38100" cap="flat" cmpd="sng">
            <a:solidFill>
              <a:srgbClr val="000000"/>
            </a:solidFill>
            <a:prstDash val="solid"/>
            <a:miter lim="400000"/>
            <a:headEnd type="none" w="sm" len="sm"/>
            <a:tailEnd type="triangle" w="med" len="med"/>
          </a:ln>
        </p:spPr>
      </p:cxnSp>
      <p:sp>
        <p:nvSpPr>
          <p:cNvPr id="152" name="Google Shape;152;p20"/>
          <p:cNvSpPr/>
          <p:nvPr/>
        </p:nvSpPr>
        <p:spPr>
          <a:xfrm>
            <a:off x="4821038" y="737810"/>
            <a:ext cx="1834500" cy="24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Experimental design</a:t>
            </a:r>
            <a:endParaRPr sz="700"/>
          </a:p>
        </p:txBody>
      </p:sp>
      <p:sp>
        <p:nvSpPr>
          <p:cNvPr id="153" name="Google Shape;153;p20"/>
          <p:cNvSpPr/>
          <p:nvPr/>
        </p:nvSpPr>
        <p:spPr>
          <a:xfrm>
            <a:off x="4803649" y="1514483"/>
            <a:ext cx="1834500" cy="24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Data collection</a:t>
            </a:r>
            <a:endParaRPr sz="700"/>
          </a:p>
        </p:txBody>
      </p:sp>
      <p:sp>
        <p:nvSpPr>
          <p:cNvPr id="154" name="Google Shape;154;p20"/>
          <p:cNvSpPr/>
          <p:nvPr/>
        </p:nvSpPr>
        <p:spPr>
          <a:xfrm>
            <a:off x="4803649" y="2318894"/>
            <a:ext cx="1834500" cy="24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Data cleaning</a:t>
            </a:r>
            <a:endParaRPr sz="700"/>
          </a:p>
        </p:txBody>
      </p:sp>
      <p:sp>
        <p:nvSpPr>
          <p:cNvPr id="155" name="Google Shape;155;p20"/>
          <p:cNvSpPr/>
          <p:nvPr/>
        </p:nvSpPr>
        <p:spPr>
          <a:xfrm>
            <a:off x="4803649" y="3123305"/>
            <a:ext cx="1834500" cy="24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Data analysis</a:t>
            </a:r>
            <a:endParaRPr sz="700"/>
          </a:p>
        </p:txBody>
      </p:sp>
      <p:sp>
        <p:nvSpPr>
          <p:cNvPr id="156" name="Google Shape;156;p20"/>
          <p:cNvSpPr/>
          <p:nvPr/>
        </p:nvSpPr>
        <p:spPr>
          <a:xfrm>
            <a:off x="4803649" y="3927717"/>
            <a:ext cx="1834500" cy="24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Inference</a:t>
            </a:r>
            <a:endParaRPr sz="700"/>
          </a:p>
        </p:txBody>
      </p:sp>
      <p:sp>
        <p:nvSpPr>
          <p:cNvPr id="157" name="Google Shape;157;p20"/>
          <p:cNvSpPr/>
          <p:nvPr/>
        </p:nvSpPr>
        <p:spPr>
          <a:xfrm>
            <a:off x="3382555" y="1853119"/>
            <a:ext cx="161730" cy="2787318"/>
          </a:xfrm>
          <a:custGeom>
            <a:avLst/>
            <a:gdLst/>
            <a:ahLst/>
            <a:cxnLst/>
            <a:rect l="l" t="t" r="r" b="b"/>
            <a:pathLst>
              <a:path w="21600" h="21600" extrusionOk="0">
                <a:moveTo>
                  <a:pt x="18117" y="0"/>
                </a:moveTo>
                <a:lnTo>
                  <a:pt x="0" y="1652"/>
                </a:lnTo>
                <a:lnTo>
                  <a:pt x="0" y="19981"/>
                </a:lnTo>
                <a:lnTo>
                  <a:pt x="21600" y="21600"/>
                </a:lnTo>
              </a:path>
            </a:pathLst>
          </a:custGeom>
          <a:noFill/>
          <a:ln w="381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00"/>
              <a:buFont typeface="Gill Sans"/>
              <a:buNone/>
            </a:pPr>
            <a:endParaRPr sz="2600" b="0" i="0" u="none" strike="noStrike" cap="none">
              <a:solidFill>
                <a:srgbClr val="FFFFFF"/>
              </a:solidFill>
              <a:latin typeface="Gill Sans"/>
              <a:ea typeface="Gill Sans"/>
              <a:cs typeface="Gill Sans"/>
              <a:sym typeface="Gill Sans"/>
            </a:endParaRPr>
          </a:p>
        </p:txBody>
      </p:sp>
      <p:sp>
        <p:nvSpPr>
          <p:cNvPr id="158" name="Google Shape;158;p20"/>
          <p:cNvSpPr/>
          <p:nvPr/>
        </p:nvSpPr>
        <p:spPr>
          <a:xfrm>
            <a:off x="1204025" y="2928780"/>
            <a:ext cx="2037000" cy="638100"/>
          </a:xfrm>
          <a:prstGeom prst="rect">
            <a:avLst/>
          </a:prstGeom>
          <a:noFill/>
          <a:ln>
            <a:noFill/>
          </a:ln>
        </p:spPr>
        <p:txBody>
          <a:bodyPr spcFirstLastPara="1" wrap="square" lIns="38100" tIns="38100" rIns="38100" bIns="38100" anchor="ctr" anchorCtr="0">
            <a:noAutofit/>
          </a:bodyPr>
          <a:lstStyle/>
          <a:p>
            <a:pPr marL="0" marR="0" lvl="0" indent="0" algn="r"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Data processing that</a:t>
            </a:r>
            <a:endParaRPr sz="700"/>
          </a:p>
          <a:p>
            <a:pPr marL="0" marR="0" lvl="0" indent="0" algn="r" rtl="0">
              <a:lnSpc>
                <a:spcPct val="100000"/>
              </a:lnSpc>
              <a:spcBef>
                <a:spcPts val="0"/>
              </a:spcBef>
              <a:spcAft>
                <a:spcPts val="0"/>
              </a:spcAft>
              <a:buClr>
                <a:srgbClr val="FFFFFF"/>
              </a:buClr>
              <a:buSzPts val="2000"/>
              <a:buFont typeface="Helvetica Neue"/>
              <a:buNone/>
            </a:pPr>
            <a:r>
              <a:rPr lang="en" sz="1300">
                <a:latin typeface="Helvetica Neue"/>
                <a:ea typeface="Helvetica Neue"/>
                <a:cs typeface="Helvetica Neue"/>
                <a:sym typeface="Helvetica Neue"/>
              </a:rPr>
              <a:t>a</a:t>
            </a:r>
            <a:r>
              <a:rPr lang="en" sz="1300" b="0" i="0" u="none" strike="noStrike" cap="none">
                <a:latin typeface="Helvetica Neue"/>
                <a:ea typeface="Helvetica Neue"/>
                <a:cs typeface="Helvetica Neue"/>
                <a:sym typeface="Helvetica Neue"/>
              </a:rPr>
              <a:t>ffects the results</a:t>
            </a:r>
            <a:endParaRPr sz="700"/>
          </a:p>
        </p:txBody>
      </p:sp>
      <p:sp>
        <p:nvSpPr>
          <p:cNvPr id="159" name="Google Shape;159;p20"/>
          <p:cNvSpPr/>
          <p:nvPr/>
        </p:nvSpPr>
        <p:spPr>
          <a:xfrm>
            <a:off x="6105480" y="3657791"/>
            <a:ext cx="1834500" cy="789000"/>
          </a:xfrm>
          <a:prstGeom prst="rect">
            <a:avLst/>
          </a:prstGeom>
          <a:no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The part that</a:t>
            </a:r>
            <a:endParaRPr sz="700"/>
          </a:p>
          <a:p>
            <a:pPr marL="0" marR="0" lvl="0" indent="0" algn="l" rtl="0">
              <a:lnSpc>
                <a:spcPct val="100000"/>
              </a:lnSpc>
              <a:spcBef>
                <a:spcPts val="0"/>
              </a:spcBef>
              <a:spcAft>
                <a:spcPts val="0"/>
              </a:spcAft>
              <a:buClr>
                <a:srgbClr val="FFFFFF"/>
              </a:buClr>
              <a:buSzPts val="2000"/>
              <a:buFont typeface="Helvetica Neue"/>
              <a:buNone/>
            </a:pPr>
            <a:r>
              <a:rPr lang="en" sz="1300" b="0" i="0" u="none" strike="noStrike" cap="none">
                <a:latin typeface="Helvetica Neue"/>
                <a:ea typeface="Helvetica Neue"/>
                <a:cs typeface="Helvetica Neue"/>
                <a:sym typeface="Helvetica Neue"/>
              </a:rPr>
              <a:t>might get published</a:t>
            </a:r>
            <a:endParaRPr sz="700"/>
          </a:p>
        </p:txBody>
      </p:sp>
      <p:sp>
        <p:nvSpPr>
          <p:cNvPr id="160" name="Google Shape;160;p20"/>
          <p:cNvSpPr/>
          <p:nvPr/>
        </p:nvSpPr>
        <p:spPr>
          <a:xfrm flipH="1">
            <a:off x="5773574" y="3480434"/>
            <a:ext cx="135648" cy="1169262"/>
          </a:xfrm>
          <a:custGeom>
            <a:avLst/>
            <a:gdLst/>
            <a:ahLst/>
            <a:cxnLst/>
            <a:rect l="l" t="t" r="r" b="b"/>
            <a:pathLst>
              <a:path w="21600" h="21600" extrusionOk="0">
                <a:moveTo>
                  <a:pt x="21600" y="0"/>
                </a:moveTo>
                <a:lnTo>
                  <a:pt x="0" y="3937"/>
                </a:lnTo>
                <a:lnTo>
                  <a:pt x="0" y="17739"/>
                </a:lnTo>
                <a:lnTo>
                  <a:pt x="21600" y="21600"/>
                </a:lnTo>
              </a:path>
            </a:pathLst>
          </a:custGeom>
          <a:noFill/>
          <a:ln w="381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SzPts val="2600"/>
              <a:buFont typeface="Gill Sans"/>
              <a:buNone/>
            </a:pPr>
            <a:endParaRPr sz="26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body" idx="1"/>
          </p:nvPr>
        </p:nvSpPr>
        <p:spPr>
          <a:xfrm>
            <a:off x="311700" y="5277350"/>
            <a:ext cx="8520600" cy="437100"/>
          </a:xfrm>
          <a:prstGeom prst="rect">
            <a:avLst/>
          </a:prstGeom>
        </p:spPr>
        <p:txBody>
          <a:bodyPr spcFirstLastPara="1" wrap="square" lIns="94825" tIns="94825" rIns="94825" bIns="94825" anchor="ctr" anchorCtr="0">
            <a:noAutofit/>
          </a:bodyPr>
          <a:lstStyle/>
          <a:p>
            <a:pPr marL="0" lvl="0" indent="0" algn="l" rtl="0">
              <a:spcBef>
                <a:spcPts val="0"/>
              </a:spcBef>
              <a:spcAft>
                <a:spcPts val="0"/>
              </a:spcAft>
              <a:buNone/>
            </a:pPr>
            <a:endParaRPr/>
          </a:p>
        </p:txBody>
      </p:sp>
      <p:sp>
        <p:nvSpPr>
          <p:cNvPr id="166" name="Google Shape;166;p21"/>
          <p:cNvSpPr txBox="1"/>
          <p:nvPr/>
        </p:nvSpPr>
        <p:spPr>
          <a:xfrm>
            <a:off x="1311375" y="834175"/>
            <a:ext cx="6492000" cy="30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Avenir"/>
                <a:ea typeface="Avenir"/>
                <a:cs typeface="Avenir"/>
                <a:sym typeface="Avenir"/>
              </a:rPr>
              <a:t>The methods section of a paper should provide sufficient detail to </a:t>
            </a:r>
            <a:r>
              <a:rPr lang="en" sz="2300">
                <a:solidFill>
                  <a:srgbClr val="0000FF"/>
                </a:solidFill>
                <a:latin typeface="Avenir"/>
                <a:ea typeface="Avenir"/>
                <a:cs typeface="Avenir"/>
                <a:sym typeface="Avenir"/>
              </a:rPr>
              <a:t>reproduce</a:t>
            </a:r>
            <a:r>
              <a:rPr lang="en" sz="2300">
                <a:latin typeface="Avenir"/>
                <a:ea typeface="Avenir"/>
                <a:cs typeface="Avenir"/>
                <a:sym typeface="Avenir"/>
              </a:rPr>
              <a:t> an experiment.</a:t>
            </a: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a:p>
            <a:pPr marL="0" lvl="0" indent="0" algn="ctr" rtl="0">
              <a:spcBef>
                <a:spcPts val="0"/>
              </a:spcBef>
              <a:spcAft>
                <a:spcPts val="0"/>
              </a:spcAft>
              <a:buNone/>
            </a:pPr>
            <a:endParaRPr sz="23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ChromebookD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1484</Words>
  <Application>Microsoft Macintosh PowerPoint</Application>
  <PresentationFormat>On-screen Show (16:10)</PresentationFormat>
  <Paragraphs>216</Paragraphs>
  <Slides>41</Slides>
  <Notes>41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Helvetica Neue</vt:lpstr>
      <vt:lpstr>Avenir</vt:lpstr>
      <vt:lpstr>Calibri</vt:lpstr>
      <vt:lpstr>Roboto Condensed</vt:lpstr>
      <vt:lpstr>Arial</vt:lpstr>
      <vt:lpstr>Roboto</vt:lpstr>
      <vt:lpstr>Gill Sans</vt:lpstr>
      <vt:lpstr>ChromebookDS</vt:lpstr>
      <vt:lpstr>Quantitative Biology Bootcamp</vt:lpstr>
      <vt:lpstr>Big Picture</vt:lpstr>
      <vt:lpstr>30,000 ft Overview</vt:lpstr>
      <vt:lpstr>Introductions</vt:lpstr>
      <vt:lpstr>PowerPoint Presentation</vt:lpstr>
      <vt:lpstr>What?  Short Overview</vt:lpstr>
      <vt:lpstr>Why?  Modern biology is data intensive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Reproducibility Project: Cancer Biology</vt:lpstr>
      <vt:lpstr>Spectrum of Reproducibility</vt:lpstr>
      <vt:lpstr>PowerPoint Presentation</vt:lpstr>
      <vt:lpstr>PowerPoint Presentation</vt:lpstr>
      <vt:lpstr>PowerPoint Presentation</vt:lpstr>
      <vt:lpstr>PowerPoint Presentation</vt:lpstr>
      <vt:lpstr>Our Goals</vt:lpstr>
      <vt:lpstr>Learning Objectives</vt:lpstr>
      <vt:lpstr>The Pandemic</vt:lpstr>
      <vt:lpstr>PowerPoint Presentation</vt:lpstr>
      <vt:lpstr>Logistics</vt:lpstr>
      <vt:lpstr>PowerPoint Presentation</vt:lpstr>
      <vt:lpstr>Five Day Agenda</vt:lpstr>
      <vt:lpstr>Your 10am Wake Up Call</vt:lpstr>
      <vt:lpstr>Working Collaboratively</vt:lpstr>
      <vt:lpstr>Attendance</vt:lpstr>
      <vt:lpstr>For Biologists with No Python/Unix Experience</vt:lpstr>
      <vt:lpstr>Guidelines and Expectations</vt:lpstr>
      <vt:lpstr>Technology</vt:lpstr>
      <vt:lpstr>Computational Tools</vt:lpstr>
      <vt:lpstr>Communication Tools</vt:lpstr>
      <vt:lpstr>PowerPoint Presentation</vt:lpstr>
      <vt:lpstr>Managing Multiple Laptop Windows</vt:lpstr>
      <vt:lpstr>Managing Multiple Web Browser Tabs</vt:lpstr>
      <vt:lpstr>Directory Structure</vt:lpstr>
      <vt:lpstr>PowerPoint Presentation</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Biology Bootcamp</dc:title>
  <cp:lastModifiedBy>Kate Weaver</cp:lastModifiedBy>
  <cp:revision>1</cp:revision>
  <dcterms:modified xsi:type="dcterms:W3CDTF">2020-08-29T20:00:08Z</dcterms:modified>
</cp:coreProperties>
</file>